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30.bin" ContentType="application/vnd.openxmlformats-officedocument.oleObject"/>
  <Override PartName="/ppt/embeddings/oleObject41.bin" ContentType="application/vnd.openxmlformats-officedocument.oleObject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embeddings/oleObject79.bin" ContentType="application/vnd.openxmlformats-officedocument.oleObject"/>
  <Override PartName="/ppt/tableStyles.xml" ContentType="application/vnd.openxmlformats-officedocument.presentationml.tableStyles+xml"/>
  <Override PartName="/ppt/embeddings/oleObject57.bin" ContentType="application/vnd.openxmlformats-officedocument.oleObject"/>
  <Override PartName="/ppt/embeddings/oleObject68.bin" ContentType="application/vnd.openxmlformats-officedocument.oleObject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embeddings/oleObject46.bin" ContentType="application/vnd.openxmlformats-officedocument.oleObject"/>
  <Override PartName="/ppt/notesSlides/notesSlide7.xml" ContentType="application/vnd.openxmlformats-officedocument.presentationml.notesSlide+xml"/>
  <Override PartName="/ppt/embeddings/oleObject17.bin" ContentType="application/vnd.openxmlformats-officedocument.oleObject"/>
  <Override PartName="/ppt/embeddings/oleObject35.bin" ContentType="application/vnd.openxmlformats-officedocument.oleObject"/>
  <Override PartName="/ppt/embeddings/oleObject53.bin" ContentType="application/vnd.openxmlformats-officedocument.oleObject"/>
  <Override PartName="/ppt/embeddings/oleObject64.bin" ContentType="application/vnd.openxmlformats-officedocument.oleObject"/>
  <Override PartName="/ppt/embeddings/oleObject82.bin" ContentType="application/vnd.openxmlformats-officedocument.oleObjec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embeddings/oleObject24.bin" ContentType="application/vnd.openxmlformats-officedocument.oleObject"/>
  <Override PartName="/ppt/embeddings/oleObject42.bin" ContentType="application/vnd.openxmlformats-officedocument.oleObject"/>
  <Override PartName="/ppt/embeddings/oleObject71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embeddings/oleObject13.bin" ContentType="application/vnd.openxmlformats-officedocument.oleObject"/>
  <Override PartName="/ppt/embeddings/oleObject31.bin" ContentType="application/vnd.openxmlformats-officedocument.oleObject"/>
  <Override PartName="/ppt/embeddings/oleObject60.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embeddings/oleObject20.bin" ContentType="application/vnd.openxmlformats-officedocument.oleObject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69.bin" ContentType="application/vnd.openxmlformats-officedocument.oleObject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embeddings/oleObject29.bin" ContentType="application/vnd.openxmlformats-officedocument.oleObject"/>
  <Override PartName="/ppt/embeddings/oleObject58.bin" ContentType="application/vnd.openxmlformats-officedocument.oleObject"/>
  <Override PartName="/ppt/embeddings/oleObject76.bin" ContentType="application/vnd.openxmlformats-officedocument.oleObject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embeddings/oleObject18.bin" ContentType="application/vnd.openxmlformats-officedocument.oleObject"/>
  <Override PartName="/ppt/notesSlides/notesSlide20.xml" ContentType="application/vnd.openxmlformats-officedocument.presentationml.notesSlide+xml"/>
  <Override PartName="/ppt/embeddings/oleObject47.bin" ContentType="application/vnd.openxmlformats-officedocument.oleObject"/>
  <Override PartName="/ppt/notesSlides/notesSlide31.xml" ContentType="application/vnd.openxmlformats-officedocument.presentationml.notesSlide+xml"/>
  <Override PartName="/ppt/embeddings/oleObject65.bin" ContentType="application/vnd.openxmlformats-officedocument.oleObject"/>
  <Default Extension="gif" ContentType="image/gif"/>
  <Override PartName="/ppt/embeddings/oleObject1.bin" ContentType="application/vnd.openxmlformats-officedocument.oleObject"/>
  <Override PartName="/ppt/embeddings/oleObject25.bin" ContentType="application/vnd.openxmlformats-officedocument.oleObject"/>
  <Override PartName="/ppt/embeddings/oleObject36.bin" ContentType="application/vnd.openxmlformats-officedocument.oleObject"/>
  <Override PartName="/ppt/embeddings/oleObject54.bin" ContentType="application/vnd.openxmlformats-officedocument.oleObject"/>
  <Override PartName="/ppt/embeddings/oleObject72.bin" ContentType="application/vnd.openxmlformats-officedocument.oleObject"/>
  <Override PartName="/ppt/embeddings/oleObject83.bin" ContentType="application/vnd.openxmlformats-officedocument.oleObject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14.bin" ContentType="application/vnd.openxmlformats-officedocument.oleObject"/>
  <Override PartName="/ppt/embeddings/oleObject32.bin" ContentType="application/vnd.openxmlformats-officedocument.oleObject"/>
  <Override PartName="/ppt/embeddings/oleObject43.bin" ContentType="application/vnd.openxmlformats-officedocument.oleObject"/>
  <Override PartName="/ppt/embeddings/oleObject61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21.bin" ContentType="application/vnd.openxmlformats-officedocument.oleObject"/>
  <Override PartName="/ppt/embeddings/oleObject50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embeddings/oleObject48.bin" ContentType="application/vnd.openxmlformats-officedocument.oleObject"/>
  <Override PartName="/ppt/notesSlides/notesSlide32.xml" ContentType="application/vnd.openxmlformats-officedocument.presentationml.notesSlide+xml"/>
  <Override PartName="/ppt/embeddings/oleObject59.bin" ContentType="application/vnd.openxmlformats-officedocument.oleObject"/>
  <Override PartName="/ppt/embeddings/oleObject77.bin" ContentType="application/vnd.openxmlformats-officedocument.oleObject"/>
  <Override PartName="/ppt/notesSlides/notesSlide9.xml" ContentType="application/vnd.openxmlformats-officedocument.presentationml.notesSlide+xml"/>
  <Override PartName="/ppt/embeddings/oleObject19.bin" ContentType="application/vnd.openxmlformats-officedocument.oleObject"/>
  <Override PartName="/ppt/notesSlides/notesSlide21.xml" ContentType="application/vnd.openxmlformats-officedocument.presentationml.notesSlide+xml"/>
  <Override PartName="/ppt/embeddings/oleObject37.bin" ContentType="application/vnd.openxmlformats-officedocument.oleObject"/>
  <Override PartName="/ppt/embeddings/oleObject55.bin" ContentType="application/vnd.openxmlformats-officedocument.oleObject"/>
  <Override PartName="/ppt/embeddings/oleObject66.bin" ContentType="application/vnd.openxmlformats-officedocument.oleObject"/>
  <Override PartName="/ppt/notesSlides/notesSlide50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embeddings/oleObject26.bin" ContentType="application/vnd.openxmlformats-officedocument.oleObject"/>
  <Override PartName="/ppt/embeddings/oleObject44.bin" ContentType="application/vnd.openxmlformats-officedocument.oleObject"/>
  <Override PartName="/ppt/embeddings/oleObject73.bin" ContentType="application/vnd.openxmlformats-officedocument.oleObject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embeddings/oleObject15.bin" ContentType="application/vnd.openxmlformats-officedocument.oleObject"/>
  <Override PartName="/ppt/embeddings/oleObject33.bin" ContentType="application/vnd.openxmlformats-officedocument.oleObject"/>
  <Override PartName="/ppt/embeddings/oleObject51.bin" ContentType="application/vnd.openxmlformats-officedocument.oleObject"/>
  <Override PartName="/ppt/embeddings/oleObject62.bin" ContentType="application/vnd.openxmlformats-officedocument.oleObject"/>
  <Override PartName="/ppt/embeddings/oleObject80.bin" ContentType="application/vnd.openxmlformats-officedocument.oleObject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embeddings/oleObject11.bin" ContentType="application/vnd.openxmlformats-officedocument.oleObject"/>
  <Override PartName="/ppt/embeddings/oleObject22.bin" ContentType="application/vnd.openxmlformats-officedocument.oleObject"/>
  <Override PartName="/ppt/embeddings/oleObject40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activeX/activeX1.xml" ContentType="application/vnd.ms-office.activeX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embeddings/oleObject78.bin" ContentType="application/vnd.openxmlformats-officedocument.oleObject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embeddings/oleObject49.bin" ContentType="application/vnd.openxmlformats-officedocument.oleObject"/>
  <Override PartName="/ppt/notesSlides/notesSlide33.xml" ContentType="application/vnd.openxmlformats-officedocument.presentationml.notesSlide+xml"/>
  <Override PartName="/ppt/embeddings/oleObject67.bin" ContentType="application/vnd.openxmlformats-officedocument.oleObject"/>
  <Override PartName="/ppt/notesSlides/notesSlide51.xml" ContentType="application/vnd.openxmlformats-officedocument.presentationml.notesSlide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Default Extension="tiff" ContentType="image/tiff"/>
  <Override PartName="/ppt/embeddings/oleObject27.bin" ContentType="application/vnd.openxmlformats-officedocument.oleObject"/>
  <Override PartName="/ppt/embeddings/oleObject38.bin" ContentType="application/vnd.openxmlformats-officedocument.oleObject"/>
  <Override PartName="/ppt/embeddings/oleObject56.bin" ContentType="application/vnd.openxmlformats-officedocument.oleObject"/>
  <Override PartName="/ppt/embeddings/oleObject74.bin" ContentType="application/vnd.openxmlformats-officedocument.oleObject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34.bin" ContentType="application/vnd.openxmlformats-officedocument.oleObject"/>
  <Override PartName="/ppt/embeddings/oleObject45.bin" ContentType="application/vnd.openxmlformats-officedocument.oleObject"/>
  <Override PartName="/ppt/embeddings/oleObject63.bin" ContentType="application/vnd.openxmlformats-officedocument.oleObject"/>
  <Override PartName="/ppt/embeddings/oleObject81.bin" ContentType="application/vnd.openxmlformats-officedocument.oleObject"/>
  <Override PartName="/ppt/slides/slide8.xml" ContentType="application/vnd.openxmlformats-officedocument.presentationml.slide+xml"/>
  <Override PartName="/ppt/embeddings/oleObject23.bin" ContentType="application/vnd.openxmlformats-officedocument.oleObject"/>
  <Override PartName="/ppt/embeddings/oleObject52.bin" ContentType="application/vnd.openxmlformats-officedocument.oleObject"/>
  <Override PartName="/ppt/embeddings/oleObject70.bin" ContentType="application/vnd.openxmlformats-officedocument.oleObject"/>
  <Override PartName="/ppt/slides/slide29.xml" ContentType="application/vnd.openxmlformats-officedocument.presentationml.slide+xml"/>
  <Override PartName="/ppt/embeddings/oleObject12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embeddings/oleObject8.bin" ContentType="application/vnd.openxmlformats-officedocument.oleObject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embeddings/oleObject39.bin" ContentType="application/vnd.openxmlformats-officedocument.oleObject"/>
  <Override PartName="/ppt/notesSlides/notesSlide12.xml" ContentType="application/vnd.openxmlformats-officedocument.presentationml.notesSlide+xml"/>
  <Override PartName="/ppt/embeddings/oleObject28.bin" ContentType="application/vnd.openxmlformats-officedocument.oleObject"/>
  <Override PartName="/ppt/embeddings/oleObject75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305" r:id="rId41"/>
    <p:sldId id="306" r:id="rId42"/>
    <p:sldId id="307" r:id="rId43"/>
    <p:sldId id="308" r:id="rId44"/>
    <p:sldId id="354" r:id="rId45"/>
    <p:sldId id="309" r:id="rId46"/>
    <p:sldId id="310" r:id="rId47"/>
    <p:sldId id="352" r:id="rId48"/>
    <p:sldId id="353" r:id="rId49"/>
    <p:sldId id="312" r:id="rId50"/>
    <p:sldId id="313" r:id="rId51"/>
    <p:sldId id="314" r:id="rId52"/>
    <p:sldId id="315" r:id="rId53"/>
    <p:sldId id="335" r:id="rId54"/>
    <p:sldId id="316" r:id="rId55"/>
    <p:sldId id="30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36" autoAdjust="0"/>
  </p:normalViewPr>
  <p:slideViewPr>
    <p:cSldViewPr>
      <p:cViewPr>
        <p:scale>
          <a:sx n="70" d="100"/>
          <a:sy n="70" d="100"/>
        </p:scale>
        <p:origin x="-61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65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EF119-1037-4F02-812C-BAF6A699718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3A0D-A259-49F5-9334-9AA590806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3A0D-A259-49F5-9334-9AA590806E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3A0D-A259-49F5-9334-9AA590806E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8C0008-00BB-4DF5-BE54-5DA776C76C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EFDDE0-4914-4FD1-86FC-29A8AE41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AC34C-06B6-4577-9CCB-0949142604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D42FE8-58E5-4520-B1A3-3A39C4162620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3A0D-A259-49F5-9334-9AA590806E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CC255-16D0-4356-9241-58321AB9AE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0C9A61-B5DB-4EF7-8F3E-B26E3F9DCF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0896C6-AA7F-4A71-AAA0-690D0FAEA0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20124-78B6-4A55-AD9D-A6E010C7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ED226-56E1-43B3-8410-145894FE6B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9B58C4-78A1-42A1-A84F-9616DC89EC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62949-95A4-4832-9DD7-1EACD45EE7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2476B-7A3D-4118-806E-E1844F73B5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7EA603-9718-478F-A194-2B9AA90DC2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081AF-3411-404C-8CD4-A532FB775F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C5F714-97BD-40F4-826D-4BBAF1704FB8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32B4C7-CFAF-48D7-84D8-D6C83988068F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90891-3862-4ED2-A106-56215A1B50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14BE9-E736-418C-B360-7F623A37C1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A9BB24-32DA-4322-80A2-E2A36F44EB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9A7DE3-7C09-49A1-844E-457F7E511E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6963CC-A8F2-4396-8528-44F0D6FECD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8B8AD-D91E-47AF-A83F-2E483C8E90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30B7F0-1BAB-4367-88B9-ECA29519BAD7}" type="slidenum">
              <a:rPr lang="en-US" sz="1200">
                <a:latin typeface="Calibri" pitchFamily="34" charset="0"/>
              </a:rPr>
              <a:pPr algn="r"/>
              <a:t>49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6E97DF9-8F5E-4445-8445-FC55D6572856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7BA93-94A6-4BBE-8FE5-AB956347B0B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7BA93-94A6-4BBE-8FE5-AB956347B0B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7BA93-94A6-4BBE-8FE5-AB956347B0B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CCFE2-2F98-43DA-8DEF-18B7327FA2D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18633C-17B8-4152-9926-A9D4F22F625C}" type="slidenum">
              <a:rPr lang="en-US" sz="1200">
                <a:latin typeface="Calibri" pitchFamily="34" charset="0"/>
              </a:rPr>
              <a:pPr algn="r"/>
              <a:t>54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3A0D-A259-49F5-9334-9AA590806EA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7BA93-94A6-4BBE-8FE5-AB956347B0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C4888D-375B-4771-A5B6-B1634E652C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C5EB2-5FBC-44F3-9523-6ED729B41D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62FCA1-4309-4482-AFDC-ED819A5BD4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C08-DA7F-49BD-8D6F-27FEDEE2BFB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04E58-5DB5-4A5D-9589-3F0F5DF5D6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lide Backgroun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hristopher%20Paolini\Documents\NetBeansProjects\CHEQSRias\web\flashFiles\bombCalorimeter\BombCalorimeter.avi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5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6.gif"/><Relationship Id="rId4" Type="http://schemas.openxmlformats.org/officeDocument/2006/relationships/oleObject" Target="../embeddings/oleObject8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22.tif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Cyberinfrastructure for Thermochemical Computation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Christopher Paolini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Computational Science Research Center and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Department of Mechanical Engineering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San Diego State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Computing</a:t>
            </a:r>
            <a:r>
              <a:rPr lang="en-US" sz="3200" dirty="0" smtClean="0">
                <a:cs typeface="Arial" pitchFamily="34" charset="0"/>
              </a:rPr>
              <a:t> Thermodynamic Properties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52264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NASA 7-term polynomials (B. McBride and S. Gordon, 1967)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NASA </a:t>
            </a:r>
            <a:r>
              <a:rPr lang="en-US" sz="2000" dirty="0" smtClean="0"/>
              <a:t>9-term polynomials (</a:t>
            </a:r>
            <a:r>
              <a:rPr lang="en-US" sz="2000" dirty="0" smtClean="0">
                <a:cs typeface="Arial" pitchFamily="34" charset="0"/>
              </a:rPr>
              <a:t>B. McBride and S. Gordon, 1987)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Shomate polynomials (C. Howard Shomate, 1944)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897117" y="1809464"/>
          <a:ext cx="3513083" cy="533400"/>
        </p:xfrm>
        <a:graphic>
          <a:graphicData uri="http://schemas.openxmlformats.org/presentationml/2006/ole">
            <p:oleObj spid="_x0000_s111618" name="Equation" r:id="rId4" imgW="2425680" imgH="36828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905000" y="2419064"/>
          <a:ext cx="3807372" cy="533400"/>
        </p:xfrm>
        <a:graphic>
          <a:graphicData uri="http://schemas.openxmlformats.org/presentationml/2006/ole">
            <p:oleObj spid="_x0000_s111619" name="Equation" r:id="rId5" imgW="2628720" imgH="36828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876097" y="3485864"/>
          <a:ext cx="5058103" cy="533400"/>
        </p:xfrm>
        <a:graphic>
          <a:graphicData uri="http://schemas.openxmlformats.org/presentationml/2006/ole">
            <p:oleObj spid="_x0000_s111620" name="Equation" r:id="rId6" imgW="3492360" imgH="368280" progId="Equation.DSMT4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90305" y="4160375"/>
          <a:ext cx="5021317" cy="533400"/>
        </p:xfrm>
        <a:graphic>
          <a:graphicData uri="http://schemas.openxmlformats.org/presentationml/2006/ole">
            <p:oleObj spid="_x0000_s111621" name="Equation" r:id="rId7" imgW="3466800" imgH="368280" progId="Equation.DSMT4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828800" y="4944953"/>
          <a:ext cx="5323840" cy="609600"/>
        </p:xfrm>
        <a:graphic>
          <a:graphicData uri="http://schemas.openxmlformats.org/presentationml/2006/ole">
            <p:oleObj spid="_x0000_s111622" name="Equation" r:id="rId8" imgW="3327120" imgH="380880" progId="Equation.DSMT4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828800" y="5467064"/>
          <a:ext cx="5074920" cy="685800"/>
        </p:xfrm>
        <a:graphic>
          <a:graphicData uri="http://schemas.openxmlformats.org/presentationml/2006/ole">
            <p:oleObj spid="_x0000_s111623" name="Equation" r:id="rId9" imgW="28191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Sources of Thermodynamic Data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NASA Thermodynamic Properties of Chemical Substances to 6000 K          </a:t>
            </a:r>
            <a:r>
              <a:rPr lang="en-US" sz="2000" dirty="0" smtClean="0">
                <a:cs typeface="Arial" pitchFamily="34" charset="0"/>
              </a:rPr>
              <a:t>(B. McBride and S. Gordon, 1967)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Properties given for ideal monatomic and diatomic gases, linear polyatomic molecules, and nonlinear polyatomic molecules using a Rigid Rotor Harmonic Oscillator (RRHO) model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Thermodynamic Properties of Individual Substances “TPIS” (L.V. Gurvich, 1978-1982)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Thermodynamic Database for Combustion and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	Air-Pollution Use (A. Burcat and B. Ruscic, 2007)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NIST Chemistry WebBook </a:t>
            </a: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7155" y="3258492"/>
            <a:ext cx="2966403" cy="28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cs typeface="Arial" pitchFamily="34" charset="0"/>
              </a:rPr>
              <a:t>Example NASA Database Record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9" y="4699084"/>
            <a:ext cx="6440555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330" y="4851484"/>
            <a:ext cx="6440555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03498"/>
            <a:ext cx="624840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9" y="2955898"/>
            <a:ext cx="2478155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555" y="3733800"/>
            <a:ext cx="6705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H2                Ref-Elm. Gurvich,1978 pt1 p103 pt2 p31.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3 tpis78 H   2.00    0.00    0.00    0.00    0.00 0    2.0158800          0.000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200.000   1000.0007 -2.0 -1.0  0.0  1.0  2.0  3.0  4.0  0.0         8468.102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4.078323210D+04-8.009186040D+02 8.214702010D+00-1.269714457D-02 1.753605076D-05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-1.202860270D-08 3.368093490D-12                 2.682484665D+03-3.043788844D+01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1000.000   6000.0007 -2.0 -1.0  0.0  1.0  2.0  3.0  4.0  0.0         8468.102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5.608128010D+05-8.371504740D+02 2.975364532D+00 1.252249124D-03-3.740716190D-07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5.936625200D-11-3.606994100D-15                 5.339824410D+03-2.202774769D+00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6000.000  20000.0007 -2.0 -1.0  0.0  1.0  2.0  3.0  4.0  0.0         8468.102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4.966884120D+08-3.147547149D+05 7.984121880D+01-8.414789210D-03 4.753248350D-07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-1.371873492D-11 1.605461756D-16                 2.488433516D+06-6.695728110D+02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6555" y="2590800"/>
            <a:ext cx="6705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05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H2                TPIS78H  2.   0.   0.   0.G   200.000  6000.000      2.01588 	1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2.93286579E+00 8.26607967E-04-1.46402335E-07 1.54100359E-11-6.88804432E-16    	</a:t>
            </a:r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r>
              <a:rPr lang="en-US" sz="105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-8.13065597E+02-1.02432887E+00 </a:t>
            </a:r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2.34433112E+00 7.98052075E-03-1.94781510E-05    	3</a:t>
            </a:r>
          </a:p>
          <a:p>
            <a:r>
              <a:rPr lang="en-US" sz="105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2.01572094E-08-7.37611761E-12-9.17935173E+02 6.83010238E-01 0.00000000E+00    	4</a:t>
            </a:r>
          </a:p>
          <a:p>
            <a:endParaRPr lang="en-US" sz="105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The coefficients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each power series are obtained from the NASA Glenn Research Center thermodynamic databases.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Example 7- and 9-term coefficients for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Statistical Mechanics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Standard state molar sensible enthalpy and entropy for linear molecules: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For non-linear molecules: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28800" y="1752600"/>
          <a:ext cx="5574890" cy="533400"/>
        </p:xfrm>
        <a:graphic>
          <a:graphicData uri="http://schemas.openxmlformats.org/presentationml/2006/ole">
            <p:oleObj spid="_x0000_s112642" name="Equation" r:id="rId4" imgW="4114800" imgH="39348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33716" y="3797300"/>
          <a:ext cx="6624484" cy="622300"/>
        </p:xfrm>
        <a:graphic>
          <a:graphicData uri="http://schemas.openxmlformats.org/presentationml/2006/ole">
            <p:oleObj spid="_x0000_s112643" name="Equation" r:id="rId5" imgW="4190760" imgH="39348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828800" y="2286000"/>
          <a:ext cx="6405092" cy="1219200"/>
        </p:xfrm>
        <a:graphic>
          <a:graphicData uri="http://schemas.openxmlformats.org/presentationml/2006/ole">
            <p:oleObj spid="_x0000_s112644" name="Equation" r:id="rId6" imgW="4736880" imgH="90144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828800" y="4710562"/>
          <a:ext cx="7209312" cy="1309238"/>
        </p:xfrm>
        <a:graphic>
          <a:graphicData uri="http://schemas.openxmlformats.org/presentationml/2006/ole">
            <p:oleObj spid="_x0000_s112645" name="Equation" r:id="rId7" imgW="5384520" imgH="977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Incorporating New </a:t>
            </a:r>
            <a:r>
              <a:rPr lang="en-US" sz="2800" dirty="0" err="1" smtClean="0"/>
              <a:t>Thermochemical</a:t>
            </a:r>
            <a:r>
              <a:rPr lang="en-US" sz="2800" dirty="0" smtClean="0"/>
              <a:t> Data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07275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GAMESS is used to incorporate new Thermochemical Data into a Web Service infrastructure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A thermochemical data extractor web application automates thermochemical property evaluation for user uploaded species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8" name="Picture 7" descr="dataextractor2"/>
          <p:cNvPicPr/>
          <p:nvPr/>
        </p:nvPicPr>
        <p:blipFill>
          <a:blip r:embed="rId3" cstate="print"/>
          <a:srcRect l="6400" t="2161" r="7466" b="10800"/>
          <a:stretch>
            <a:fillRect/>
          </a:stretch>
        </p:blipFill>
        <p:spPr bwMode="auto">
          <a:xfrm>
            <a:off x="4137378" y="2678875"/>
            <a:ext cx="4417559" cy="19812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Flowchart: Card 8"/>
          <p:cNvSpPr/>
          <p:nvPr/>
        </p:nvSpPr>
        <p:spPr>
          <a:xfrm>
            <a:off x="838200" y="2678875"/>
            <a:ext cx="609600" cy="533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r>
              <a:rPr lang="en-US" dirty="0" err="1" smtClean="0"/>
              <a:t>pdb</a:t>
            </a:r>
            <a:endParaRPr lang="en-US" dirty="0"/>
          </a:p>
        </p:txBody>
      </p:sp>
      <p:sp>
        <p:nvSpPr>
          <p:cNvPr id="10" name="Flowchart: Card 9"/>
          <p:cNvSpPr/>
          <p:nvPr/>
        </p:nvSpPr>
        <p:spPr>
          <a:xfrm>
            <a:off x="1676400" y="2678875"/>
            <a:ext cx="609600" cy="533400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.mol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838200" y="3821875"/>
            <a:ext cx="1447800" cy="30480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OpenBabel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990600" y="4166185"/>
            <a:ext cx="304800" cy="7620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4126675"/>
            <a:ext cx="275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GAMESS Input Deck configured with  Restricted </a:t>
            </a:r>
            <a:r>
              <a:rPr lang="en-US" sz="1200" dirty="0" err="1" smtClean="0"/>
              <a:t>Hartree</a:t>
            </a:r>
            <a:r>
              <a:rPr lang="en-US" sz="1200" dirty="0" smtClean="0"/>
              <a:t> </a:t>
            </a:r>
            <a:r>
              <a:rPr lang="en-US" sz="1200" dirty="0" err="1" smtClean="0"/>
              <a:t>Fock</a:t>
            </a:r>
            <a:r>
              <a:rPr lang="en-US" sz="1200" dirty="0" smtClean="0"/>
              <a:t> (RHF)  or Density Functional Theory (DFT) with a BLYP or B3LYP  functional </a:t>
            </a:r>
            <a:endParaRPr lang="en-US" sz="1200" dirty="0"/>
          </a:p>
        </p:txBody>
      </p:sp>
      <p:sp>
        <p:nvSpPr>
          <p:cNvPr id="14" name="Down Arrow 13"/>
          <p:cNvSpPr/>
          <p:nvPr/>
        </p:nvSpPr>
        <p:spPr>
          <a:xfrm>
            <a:off x="1219200" y="3254608"/>
            <a:ext cx="685800" cy="53340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69911" y="328847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Web Application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9400" y="3617495"/>
            <a:ext cx="1295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Process 17"/>
          <p:cNvSpPr/>
          <p:nvPr/>
        </p:nvSpPr>
        <p:spPr>
          <a:xfrm>
            <a:off x="838200" y="4964875"/>
            <a:ext cx="1828800" cy="60960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GAMESS Hessian Computation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8445" y="5551897"/>
            <a:ext cx="329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Compute molecular energy, energy gradient, and energy second derivatives (Hessian) of the species, including a harmonic vibrational analysis</a:t>
            </a:r>
            <a:endParaRPr lang="en-US" sz="1200" dirty="0"/>
          </a:p>
        </p:txBody>
      </p:sp>
      <p:sp>
        <p:nvSpPr>
          <p:cNvPr id="20" name="Right Arrow 19"/>
          <p:cNvSpPr/>
          <p:nvPr/>
        </p:nvSpPr>
        <p:spPr>
          <a:xfrm>
            <a:off x="2720622" y="5159608"/>
            <a:ext cx="13716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45844" y="4956409"/>
            <a:ext cx="1752600" cy="609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GAMESS Output Parser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95044" y="5548654"/>
            <a:ext cx="3448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Extract c</a:t>
            </a:r>
            <a:r>
              <a:rPr lang="en-US" sz="1200" baseline="-25000" dirty="0" smtClean="0"/>
              <a:t>p</a:t>
            </a:r>
            <a:r>
              <a:rPr lang="en-US" sz="1200" dirty="0" smtClean="0"/>
              <a:t>, s, (h-h</a:t>
            </a:r>
            <a:r>
              <a:rPr lang="en-US" sz="1200" baseline="-25000" dirty="0" smtClean="0"/>
              <a:t>298</a:t>
            </a:r>
            <a:r>
              <a:rPr lang="en-US" sz="1200" dirty="0" smtClean="0"/>
              <a:t>) at 10 uniform discrete temperatures, </a:t>
            </a:r>
            <a:r>
              <a:rPr lang="en-US" sz="1200" dirty="0" err="1" smtClean="0"/>
              <a:t>vibrational</a:t>
            </a:r>
            <a:r>
              <a:rPr lang="en-US" sz="1200" dirty="0" smtClean="0"/>
              <a:t> frequencies, moments of inertia, symmetry, and type (linear or nonlinear) </a:t>
            </a:r>
            <a:endParaRPr lang="en-US" sz="1200" dirty="0"/>
          </a:p>
        </p:txBody>
      </p:sp>
      <p:sp>
        <p:nvSpPr>
          <p:cNvPr id="23" name="Right Arrow 22"/>
          <p:cNvSpPr/>
          <p:nvPr/>
        </p:nvSpPr>
        <p:spPr>
          <a:xfrm>
            <a:off x="5943600" y="5159607"/>
            <a:ext cx="1600200" cy="26246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gnetic Disk 23"/>
          <p:cNvSpPr/>
          <p:nvPr/>
        </p:nvSpPr>
        <p:spPr>
          <a:xfrm>
            <a:off x="7608711" y="4818118"/>
            <a:ext cx="914400" cy="914400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524044" y="5701054"/>
            <a:ext cx="123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MySQL</a:t>
            </a:r>
            <a:r>
              <a:rPr lang="en-US" sz="1200" dirty="0" smtClean="0"/>
              <a:t> Database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Data Visualization and Comparison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95600"/>
            <a:ext cx="62490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AJAX based data </a:t>
            </a:r>
            <a:r>
              <a:rPr lang="en-US" sz="1900" dirty="0" err="1" smtClean="0"/>
              <a:t>visualizer</a:t>
            </a:r>
            <a:r>
              <a:rPr lang="en-US" sz="1900" dirty="0" smtClean="0"/>
              <a:t> can immediately be invoked after thermochemistry data extraction to visually compare thermodynamic properties for a selected species among different datasets, polynomial models, and statistical mechanics models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Accessible via</a:t>
            </a:r>
            <a:r>
              <a:rPr lang="en-US" sz="1900" dirty="0" smtClean="0">
                <a:solidFill>
                  <a:srgbClr val="0070C0"/>
                </a:solidFill>
              </a:rPr>
              <a:t> http://cheqs.sdsu.edu</a:t>
            </a:r>
            <a:endParaRPr lang="en-US" sz="19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9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2971800"/>
            <a:ext cx="2438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Comparison of standard state entropy of methane gas computed using a Post-</a:t>
            </a:r>
            <a:r>
              <a:rPr lang="en-US" sz="2000" dirty="0" err="1" smtClean="0"/>
              <a:t>Hartree</a:t>
            </a:r>
            <a:r>
              <a:rPr lang="en-US" sz="2000" dirty="0" smtClean="0"/>
              <a:t>-</a:t>
            </a:r>
            <a:r>
              <a:rPr lang="en-US" sz="2000" dirty="0" err="1" smtClean="0"/>
              <a:t>Fock</a:t>
            </a:r>
            <a:r>
              <a:rPr lang="en-US" sz="2000" dirty="0" smtClean="0"/>
              <a:t> </a:t>
            </a:r>
            <a:r>
              <a:rPr lang="en-US" sz="2000" i="1" dirty="0" err="1" smtClean="0"/>
              <a:t>ab</a:t>
            </a:r>
            <a:r>
              <a:rPr lang="en-US" sz="2000" i="1" dirty="0" smtClean="0"/>
              <a:t> initio</a:t>
            </a:r>
            <a:r>
              <a:rPr lang="en-US" sz="2000" dirty="0" smtClean="0"/>
              <a:t> electronic structure method with entropy computed using NASA 9-term (NASA), </a:t>
            </a:r>
            <a:r>
              <a:rPr lang="en-US" sz="2000" dirty="0" err="1" smtClean="0"/>
              <a:t>Shomate</a:t>
            </a:r>
            <a:r>
              <a:rPr lang="en-US" sz="2000" dirty="0" smtClean="0"/>
              <a:t> (NIST), and NASA 7-term (CHEMKIN) polynomial data.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Example Application: Virtual Bomb Calorimetry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803" t="9811" r="10333" b="25818"/>
          <a:stretch>
            <a:fillRect/>
          </a:stretch>
        </p:blipFill>
        <p:spPr bwMode="auto">
          <a:xfrm>
            <a:off x="9372600" y="1371600"/>
            <a:ext cx="579467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AJAX based Rich Internet Application (RIA) allows one to virtually compute the heating value of various fuels using a simulated bomb calorimeter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URL </a:t>
            </a:r>
            <a:r>
              <a:rPr lang="en-US" sz="1900" dirty="0" smtClean="0">
                <a:solidFill>
                  <a:srgbClr val="0070C0"/>
                </a:solidFill>
                <a:cs typeface="Arial" pitchFamily="34" charset="0"/>
              </a:rPr>
              <a:t>http://thermo.sdsu.edu/rias/CHEQSRias/web/BombCalorimeter.html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2628900"/>
            <a:ext cx="2514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Benzoic Acid C</a:t>
            </a:r>
            <a:r>
              <a:rPr lang="en-US" sz="1900" baseline="-25000" dirty="0" smtClean="0"/>
              <a:t>7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O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 (C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5</a:t>
            </a:r>
            <a:r>
              <a:rPr lang="en-US" sz="1900" dirty="0" smtClean="0"/>
              <a:t>COOH) in solid phase commonly used as a calorimetric standard since it has a well known enthalpy of combustion equal to -26.43 kJ/g (3227.6 kJ/mol)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Coefficients for C</a:t>
            </a:r>
            <a:r>
              <a:rPr lang="en-US" sz="1900" baseline="-25000" dirty="0" smtClean="0"/>
              <a:t>7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O</a:t>
            </a:r>
            <a:r>
              <a:rPr lang="en-US" sz="1900" baseline="-25000" dirty="0" smtClean="0"/>
              <a:t>2 </a:t>
            </a:r>
            <a:r>
              <a:rPr lang="en-US" sz="1900" dirty="0" smtClean="0"/>
              <a:t>not available from NIST Webbook or NASA database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9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9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9" name="BombCalorime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14650" y="2660012"/>
            <a:ext cx="6096000" cy="3327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Generating Thermochemical Data for C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13003"/>
            <a:ext cx="2686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2923637"/>
            <a:ext cx="5257800" cy="30162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$DATA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DFT/6-31G*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C1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-0.5045207518  -1.2025915760  -0.0555528859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 0.1721208534   0.0232216036   0.0230566759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-0.5553238640   1.2201878645   0.0830072476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-1.9475983127   1.1919295771   0.0650679047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-2.6201365090  -0.0311097664  -0.0128255387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-1.8983667467  -1.2259176484  -0.0731906396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-2.4215745749  -2.1764594140  -0.1337602226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-3.7070097556  -0.0527168311  -0.0266302667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-2.5092376568   2.1210617863   0.1120129143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-0.0110302470   2.1572427348   0.1433955010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           6.0   1.6562159333   0.1085280816   0.0472901580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O           8.0   2.2613197763  -1.1071376845  -0.0119042883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 3.2186596821  -0.9228560097   0.0114714522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O           8.0   2.2945312166   1.1406493014   0.1132803247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H           1.0   0.0614199139  -2.1266157095  -0.1021896403</a:t>
            </a:r>
          </a:p>
          <a:p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4680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Avogadro molecular editor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http://avogadro.openmolecules.net/ </a:t>
            </a:r>
            <a:r>
              <a:rPr lang="en-US" sz="1200" dirty="0" smtClean="0"/>
              <a:t> 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5916849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GAMESS Cartesian input specification  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1061850"/>
            <a:ext cx="52578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$CONTRL SCFTYP=RHF MAXIT=50 RUNTYP=HESSIAN COORD=CART $END</a:t>
            </a:r>
          </a:p>
          <a:p>
            <a:r>
              <a:rPr lang="en-US" sz="1000" dirty="0" smtClean="0"/>
              <a:t> $SYSTEM TIMLIM=600000 MEMORY=25000000 $END</a:t>
            </a:r>
          </a:p>
          <a:p>
            <a:r>
              <a:rPr lang="en-US" sz="1000" dirty="0" smtClean="0"/>
              <a:t> $STATPT NSTEP=1000 HESS=CALC $END</a:t>
            </a:r>
          </a:p>
          <a:p>
            <a:r>
              <a:rPr lang="en-US" sz="1000" dirty="0" smtClean="0"/>
              <a:t> $DFT DFTTYP=B3LYP $END</a:t>
            </a:r>
          </a:p>
          <a:p>
            <a:r>
              <a:rPr lang="en-US" sz="1000" dirty="0" smtClean="0"/>
              <a:t> $BASIS  GBASIS=N31 NGAUSS=6 NDFUNC=1 $END</a:t>
            </a:r>
          </a:p>
          <a:p>
            <a:r>
              <a:rPr lang="en-US" sz="1000" dirty="0" smtClean="0"/>
              <a:t> $GUESS  </a:t>
            </a:r>
            <a:r>
              <a:rPr lang="en-US" sz="1000" dirty="0" err="1" smtClean="0"/>
              <a:t>GUESS</a:t>
            </a:r>
            <a:r>
              <a:rPr lang="en-US" sz="1000" dirty="0" smtClean="0"/>
              <a:t>=HUCKEL $END</a:t>
            </a:r>
          </a:p>
          <a:p>
            <a:r>
              <a:rPr lang="en-US" sz="1000" dirty="0" smtClean="0"/>
              <a:t> $FORCE TEMP(1)=200 TEMP(2)=298.15 TEMP(3)= 317.86 TEMP(4)= 435.71 </a:t>
            </a:r>
          </a:p>
          <a:p>
            <a:r>
              <a:rPr lang="en-US" sz="1000" dirty="0" smtClean="0"/>
              <a:t>        TEMP(5)= 553.57 TEMP(6)= 671.43 TEMP(7)= 789.29 TEMP(8)= 907.14 </a:t>
            </a:r>
          </a:p>
          <a:p>
            <a:r>
              <a:rPr lang="en-US" sz="1000" dirty="0" smtClean="0"/>
              <a:t>        TEMP(9)= 1025 TEMP(10)= 1142.9 SCLFAC=0.96030 $END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479803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GAMESS input file header configured for a Hessian calculation using </a:t>
            </a:r>
          </a:p>
          <a:p>
            <a:r>
              <a:rPr lang="en-US" sz="1200" dirty="0" smtClean="0"/>
              <a:t>DFT/B3LYP/6-31G*/0.96030    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2895600" y="3699003"/>
            <a:ext cx="228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223592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Generating NASA Coefficients for C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031175"/>
            <a:ext cx="6172200" cy="38179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NAME  C6H5COOH          Paolini, C.P., DFT/B3LYP/6-31G*/0.96030  July 29, 2008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                  HF298   -385200.  JOULES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DATE  S07/08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REFN  CHEQS THERMODYNAMIC DATA - HYDROCARBONS.  San Diego State University,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REFN  San Diego, CA 92182-1326.  July 29, 2008.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OUTP  ATM               DMLESS            MFIG              JOULES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OUTP  LSQS              CTAB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METH  READIN            KJOULE            ATM               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200.000  CP       87.4910  H-H0        11.183S         313.1660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298.150  CP      126.8160  H-H0        21.691S         355.3910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317.860  CP      134.5950  H-H0        24.267S         363.7560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435.710  CP      176.4840  H-H0        42.686S         412.6960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553.570  CP      209.0530  H-H0        65.494S         458.8710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671.430  CP      233.8180  H-H0        91.657S         501.6420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789.290  CP      253.0180  H-H0       120.392S         541.0290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 907.140  CP      268.2830  H-H0       151.142S         577.3160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1025.000  CP      280.6580  H-H0       183.516S         610.8530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1577.780  CP      315.8310  H-H0       349.713S         739.9920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2130.560  CP      332.1320  H-H0       529.325S         837.4660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2683.330  CP      340.6640  H-H0       715.507S         915.1230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3236.110  CP      345.5900  H-H0       905.295S         979.4200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3788.890  CP      348.6610  H-H0      1097.241S        1034.1730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4341.670  CP      350.6950  H-H0      1290.572S        1081.8000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4894.440  CP      352.1060  H-H0      1484.838S        1123.9150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5447.220  CP      353.1240  H-H0      1679.771S        1161.6490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C7H6O2T       6000.000  CP      353.8810  H-H0       1875.19S        1195.8180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FINISH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1687689"/>
            <a:ext cx="25908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NASA PAC formatted input file for thermochemical properties of benzoic acid computed using GAMESS at the B3LYP/6-31G(d) level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GAMESS Hessian output parsed and PAC input file generated            using Perl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19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891426"/>
            <a:ext cx="61722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C6H5COOH          Paolini, C.P., DFT/B3LYP/6-31G*/0.96030  July 29, 2008  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2 S07/08 C   7.00H   6.00O   2.00    0.00    0.00 0  122.1213400    -385200.000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  200.000  1025.000 7 -2.0 -1.0  0.0  1.0  2.0  3.0  4.0  0.0        21691.000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-2.532781824D+05 5.457102530D+03-4.224389520D+01 2.050024339D-01-2.632826961D-04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1.778212852D-07-4.909939000D-11 0.000000000D+00-7.278935710D+04 2.494173460D+02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  1025.000  6000.000 7 -2.0 -1.0  0.0  1.0  2.0  3.0  4.0  0.0        21691.000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 4.184441950D+06-2.288193416D+04 5.530014370D+01-3.732504180D-03 6.507375260D-07</a:t>
            </a:r>
          </a:p>
          <a:p>
            <a:r>
              <a:rPr lang="en-US" sz="900" dirty="0" smtClean="0">
                <a:latin typeface="Courier New" pitchFamily="49" charset="0"/>
                <a:cs typeface="Courier New" pitchFamily="49" charset="0"/>
              </a:rPr>
              <a:t>-6.070101530D-11 2.344882387D-15 0.000000000D+00 8.090522750D+04-3.267243810D+02</a:t>
            </a:r>
            <a:endParaRPr lang="en-US" sz="9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113845" y="4501960"/>
            <a:ext cx="6858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Generating Showmate Coefficients for C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05200" y="2895600"/>
          <a:ext cx="5181601" cy="3182112"/>
        </p:xfrm>
        <a:graphic>
          <a:graphicData uri="http://schemas.openxmlformats.org/drawingml/2006/table">
            <a:tbl>
              <a:tblPr/>
              <a:tblGrid>
                <a:gridCol w="1561579"/>
                <a:gridCol w="1490598"/>
                <a:gridCol w="2129424"/>
              </a:tblGrid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Temperature (K)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200. - 1025.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1025. - 6000.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-60.491430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300.761001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779.476131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30.199412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-652.229469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-5.872318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210.725748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0.392682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0.658402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-47.669289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-394.243520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-970.303432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80.648508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552.502148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-385.2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-385.2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307275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NIST Chemistry WebBook uses the Shomate polynomials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Nonlinear least-squares regression performed to determine the fitted coefficients of the Shomate functions to GAMESS generated values for heat capacity, sensible enthalpy, and entropy of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endParaRPr lang="en-US" sz="1900" dirty="0" smtClean="0"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Picture 9" descr="H_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4354689"/>
            <a:ext cx="2438609" cy="1828800"/>
          </a:xfrm>
          <a:prstGeom prst="rect">
            <a:avLst/>
          </a:prstGeom>
        </p:spPr>
      </p:pic>
      <p:pic>
        <p:nvPicPr>
          <p:cNvPr id="9" name="Picture 8" descr="Cp_1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956" y="2514600"/>
            <a:ext cx="2438609" cy="18288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19400" y="3581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Acknowledgement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NSF Office of </a:t>
            </a:r>
            <a:r>
              <a:rPr lang="en-US" sz="2400" dirty="0" err="1" smtClean="0">
                <a:cs typeface="Arial" pitchFamily="34" charset="0"/>
              </a:rPr>
              <a:t>CyberInfrastructure</a:t>
            </a:r>
            <a:r>
              <a:rPr lang="en-US" sz="2400" dirty="0" smtClean="0">
                <a:cs typeface="Arial" pitchFamily="34" charset="0"/>
              </a:rPr>
              <a:t> CI-TEAM Grant #0753283</a:t>
            </a:r>
          </a:p>
          <a:p>
            <a:pPr lvl="0">
              <a:lnSpc>
                <a:spcPct val="90000"/>
              </a:lnSpc>
            </a:pPr>
            <a:r>
              <a:rPr lang="en-US" sz="2400" dirty="0" smtClean="0">
                <a:cs typeface="Arial" pitchFamily="34" charset="0"/>
              </a:rPr>
              <a:t>Subrata Bhattacharjee, Professor of Mechanical Engineering</a:t>
            </a:r>
            <a:r>
              <a:rPr lang="en-US" sz="2400" dirty="0">
                <a:cs typeface="Arial" pitchFamily="34" charset="0"/>
              </a:rPr>
              <a:t> at San Diego State</a:t>
            </a:r>
            <a:r>
              <a:rPr lang="en-US" sz="2400" dirty="0" smtClean="0">
                <a:cs typeface="Arial" pitchFamily="34" charset="0"/>
              </a:rPr>
              <a:t> University</a:t>
            </a:r>
            <a:endParaRPr lang="en-US" sz="2400" dirty="0">
              <a:cs typeface="Arial" pitchFamily="34" charset="0"/>
            </a:endParaRPr>
          </a:p>
          <a:p>
            <a:r>
              <a:rPr lang="en-US" sz="2400" dirty="0" smtClean="0"/>
              <a:t>Kris Stewart, </a:t>
            </a:r>
            <a:r>
              <a:rPr lang="en-US" sz="2400" dirty="0" smtClean="0">
                <a:cs typeface="Arial" pitchFamily="34" charset="0"/>
              </a:rPr>
              <a:t>Professor of Computer Science at San Diego State University</a:t>
            </a:r>
          </a:p>
          <a:p>
            <a:r>
              <a:rPr lang="en-US" sz="2400" dirty="0" smtClean="0">
                <a:cs typeface="Arial" pitchFamily="34" charset="0"/>
              </a:rPr>
              <a:t>Mary Thomas, Doctoral Student in Computational Science at San Diego State University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Accessing Properties through Web Services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35975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Web Services are becoming a popular middleware technology for exchanging chemical data.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Can provide an infrastructure for thermochemical property computation and retrieval.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Can be integrated with commercial applications (Microsoft Excel™, MATLAB®, etc.) to provide support for computational thermodynamics.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Can be invoked within custom applications (Java, C, C++, FORTRAN, JavaScript, </a:t>
            </a:r>
            <a:r>
              <a:rPr lang="en-US" sz="1900" dirty="0" err="1" smtClean="0"/>
              <a:t>ActionScript</a:t>
            </a:r>
            <a:r>
              <a:rPr lang="en-US" sz="1900" dirty="0" smtClean="0"/>
              <a:t>, Adobe Air, etc.) to retrieve thermodynamic properties.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Example: obtain the standard state specific molar enthalpy of benzoic acid at 298.15 K using coefficients derived by NASA PAC: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385" y="4206455"/>
            <a:ext cx="689469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http://thermo.sdsu.edu/axis2/services/Thermochem/getH?species=c1ccccc1C(=O)O&amp;temperature=298.15&amp;phase=solid&amp;source=NASA</a:t>
            </a:r>
          </a:p>
        </p:txBody>
      </p:sp>
      <p:sp>
        <p:nvSpPr>
          <p:cNvPr id="8" name="Curved Right Arrow 7"/>
          <p:cNvSpPr/>
          <p:nvPr/>
        </p:nvSpPr>
        <p:spPr>
          <a:xfrm>
            <a:off x="88075" y="4554851"/>
            <a:ext cx="685800" cy="990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33" y="5118712"/>
            <a:ext cx="8187267" cy="99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Thermochemical Web Service URL Syntax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229554"/>
            <a:ext cx="8229600" cy="1732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Scheme name: http – can pass through most company and university firewalls via the default TCP port 80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Hostname and pathname: </a:t>
            </a:r>
            <a:r>
              <a:rPr lang="en-US" dirty="0" smtClean="0">
                <a:cs typeface="Courier New" pitchFamily="49" charset="0"/>
              </a:rPr>
              <a:t>thermo.sdsu.edu/axis2/services/</a:t>
            </a:r>
            <a:r>
              <a:rPr lang="en-US" dirty="0" err="1" smtClean="0">
                <a:cs typeface="Courier New" pitchFamily="49" charset="0"/>
              </a:rPr>
              <a:t>Thermochem</a:t>
            </a:r>
            <a:r>
              <a:rPr lang="en-US" dirty="0" smtClean="0">
                <a:cs typeface="Courier New" pitchFamily="49" charset="0"/>
              </a:rPr>
              <a:t> translated to Web Service endpoint reference (EPR) http://test.sdsu.edu:8080/axis2/services/Thermochem </a:t>
            </a:r>
            <a:r>
              <a:rPr lang="en-US" i="1" dirty="0" smtClean="0">
                <a:cs typeface="Courier New" pitchFamily="49" charset="0"/>
              </a:rPr>
              <a:t>on the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Currently available operations: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111" y="1416756"/>
            <a:ext cx="689469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http://thermo.sdsu.edu/axis2/services/Thermochem/getH?species=c1ccccc1C(=O)O&amp;temperature=298.15&amp;phase=solid&amp;source=NASA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810000" y="3598225"/>
          <a:ext cx="4876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200400"/>
              </a:tblGrid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getHC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Get enthalpy of combustion of given fuel species</a:t>
                      </a:r>
                      <a:endParaRPr lang="en-US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getHHV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the higher heating value of a fuel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getH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enthalpy of a species in SMILES at a given temperature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getFuels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a list of fuel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molecular formulas and SMILES specifications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getStoichiometricCoefficient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the stoichiometric coefficient for a given fuel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getMw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the molecular weight of a given species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getHByMolecularFormula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enthalpy of a species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at a given temperature</a:t>
                      </a: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getCp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specific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heat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of a species in SMILES at a given temperature</a:t>
                      </a: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getCpByMolecularFormula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specific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heat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of a species at a given temperature</a:t>
                      </a: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getSpecies</a:t>
                      </a:r>
                      <a:endParaRPr lang="en-US" sz="900" b="0" i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a JSON  object of all supported species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getSByMolecularFormula</a:t>
                      </a:r>
                      <a:endParaRPr lang="en-US" sz="900" b="0" i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Get specific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entropy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of a species at a given temperature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4038600"/>
            <a:ext cx="3276600" cy="2209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Species identified either by molecular formula or a simplified molecular input line entry (SMILES) specification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cs typeface="Courier New" pitchFamily="49" charset="0"/>
              </a:rPr>
              <a:t>Ex. (</a:t>
            </a:r>
            <a:r>
              <a:rPr lang="en-US" i="1" dirty="0" smtClean="0"/>
              <a:t>n</a:t>
            </a:r>
            <a:r>
              <a:rPr lang="en-US" dirty="0" smtClean="0"/>
              <a:t>-octane) CCCCCCCC or (</a:t>
            </a:r>
            <a:r>
              <a:rPr lang="en-US" dirty="0" err="1" smtClean="0"/>
              <a:t>iso</a:t>
            </a:r>
            <a:r>
              <a:rPr lang="en-US" dirty="0" smtClean="0"/>
              <a:t>-octane) CC(C)(C)CC(C)C isomer for 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  <a:r>
              <a:rPr lang="en-US" dirty="0" smtClean="0"/>
              <a:t>? </a:t>
            </a:r>
            <a:endParaRPr lang="en-US" dirty="0" smtClean="0"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Additional Web Service Example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0232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900" noProof="0" dirty="0" smtClean="0"/>
              <a:t>Enthalpy of</a:t>
            </a:r>
            <a:r>
              <a:rPr lang="en-US" sz="1900" dirty="0" smtClean="0"/>
              <a:t> combustion of Acetylene (C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JSON sub-object from call to </a:t>
            </a:r>
            <a:r>
              <a:rPr lang="en-US" sz="1900" dirty="0" err="1" smtClean="0"/>
              <a:t>getFuels</a:t>
            </a:r>
            <a:r>
              <a:rPr lang="en-US" sz="1900" dirty="0" smtClean="0"/>
              <a:t>:</a:t>
            </a:r>
            <a:r>
              <a:rPr lang="en-US" sz="1900" noProof="0" dirty="0" smtClean="0"/>
              <a:t> 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434" y="1951328"/>
            <a:ext cx="719949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"Acetylene":{"SMILES":"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C#C","molecularweight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":"26.03728","phase":"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gas","database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":"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NASA","formula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":"C2H2"}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26145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URL with ASCII value substituted for hash</a:t>
            </a:r>
            <a:r>
              <a:rPr lang="en-US" sz="1900" noProof="0" dirty="0" smtClean="0"/>
              <a:t> character (# </a:t>
            </a:r>
            <a:r>
              <a:rPr lang="en-US" sz="1900" dirty="0" smtClean="0"/>
              <a:t>character is reserved as a delimiter to separate a URL from a fragment identifier)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434" y="3248975"/>
            <a:ext cx="6965244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http://thermo.sdsu.edu/axis2/services/Thermochem/getHC?fuel=C%23C&amp;phase=gas&amp;database=NASA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39099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JSON object returned with </a:t>
            </a:r>
            <a:r>
              <a:rPr lang="el-GR" sz="1900" dirty="0" smtClean="0"/>
              <a:t>α</a:t>
            </a:r>
            <a:r>
              <a:rPr lang="en-US" sz="1900" dirty="0" smtClean="0"/>
              <a:t>=2, </a:t>
            </a:r>
            <a:r>
              <a:rPr lang="el-GR" sz="1900" dirty="0" smtClean="0"/>
              <a:t>β</a:t>
            </a:r>
            <a:r>
              <a:rPr lang="en-US" sz="1900" dirty="0" smtClean="0"/>
              <a:t>=2, </a:t>
            </a:r>
            <a:r>
              <a:rPr lang="el-GR" sz="1900" dirty="0" smtClean="0"/>
              <a:t>γ</a:t>
            </a:r>
            <a:r>
              <a:rPr lang="en-US" sz="1900" dirty="0" smtClean="0"/>
              <a:t>=0 and </a:t>
            </a:r>
            <a:r>
              <a:rPr lang="el-GR" sz="1900" dirty="0" smtClean="0"/>
              <a:t>Δ</a:t>
            </a:r>
            <a:r>
              <a:rPr lang="en-US" sz="1900" dirty="0" err="1" smtClean="0"/>
              <a:t>h</a:t>
            </a:r>
            <a:r>
              <a:rPr lang="en-US" sz="1900" baseline="-25000" dirty="0" err="1" smtClean="0"/>
              <a:t>c</a:t>
            </a:r>
            <a:r>
              <a:rPr lang="en-US" sz="1900" baseline="-25000" dirty="0" smtClean="0"/>
              <a:t> </a:t>
            </a:r>
            <a:r>
              <a:rPr lang="en-US" sz="1900" dirty="0" smtClean="0"/>
              <a:t>= </a:t>
            </a:r>
            <a:r>
              <a:rPr lang="en-US" sz="1900" dirty="0" smtClean="0">
                <a:cs typeface="Courier New" pitchFamily="49" charset="0"/>
              </a:rPr>
              <a:t>-1301 </a:t>
            </a:r>
            <a:r>
              <a:rPr lang="en-US" sz="1900" dirty="0" smtClean="0"/>
              <a:t>kJ/mol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510" y="4773733"/>
            <a:ext cx="826629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{"gamma":0,"hFuel":"{\"units\":\"J/mol\",\"h\":228198.95743785193}","hCO2":"{\"units\":\"J/mol\",\"h\":-393508.2015640874}","alpha":2,"hH2O":"{\"units\":\"J/mol\",\"h\":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-285828.7815399515}","beta":2,"hc":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-1301.0441421059782,"units":"kJ/mol"}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90800" y="4149839"/>
          <a:ext cx="4343400" cy="631092"/>
        </p:xfrm>
        <a:graphic>
          <a:graphicData uri="http://schemas.openxmlformats.org/presentationml/2006/ole">
            <p:oleObj spid="_x0000_s113666" name="Equation" r:id="rId4" imgW="29718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Currently Supported Fuels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239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http://thermo.sdsu.edu/axis2/services/Thermochem/getFuels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93711"/>
            <a:ext cx="6096000" cy="261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>
            <a:off x="76200" y="1600200"/>
            <a:ext cx="5334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8178" y="1893125"/>
            <a:ext cx="2352809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2000" y="4472050"/>
            <a:ext cx="5867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24 supported fuels (more being routinely added)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2,058 NASA species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112 NIST species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1,359 TDCAPU species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18 DFT or </a:t>
            </a:r>
            <a:r>
              <a:rPr lang="en-US" sz="1900" i="1" dirty="0" err="1" smtClean="0"/>
              <a:t>ab</a:t>
            </a:r>
            <a:r>
              <a:rPr lang="en-US" sz="1900" i="1" dirty="0" smtClean="0"/>
              <a:t> initio </a:t>
            </a:r>
            <a:r>
              <a:rPr lang="en-US" sz="1900" dirty="0" smtClean="0"/>
              <a:t>derived</a:t>
            </a:r>
            <a:r>
              <a:rPr lang="en-US" sz="1900" i="1" dirty="0" smtClean="0"/>
              <a:t> </a:t>
            </a:r>
            <a:r>
              <a:rPr lang="en-US" sz="1900" dirty="0" smtClean="0"/>
              <a:t>species 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Accuracy of our DFT Derived Data for C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Standard state specific molar enthalpy of benzoic acid at 298.15 K using coefficients derived by NASA PAC: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67" y="1981200"/>
            <a:ext cx="681284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http://thermo.sdsu.edu/axis2/services/Thermochem/getH?species=c1ccccc1C(=O)O&amp;temperature=298.15&amp;phase=solid&amp;source=NASA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067" y="2895600"/>
            <a:ext cx="8010525" cy="13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urved Right Arrow 8"/>
          <p:cNvSpPr/>
          <p:nvPr/>
        </p:nvSpPr>
        <p:spPr>
          <a:xfrm>
            <a:off x="304800" y="2483556"/>
            <a:ext cx="5334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5666" y="4343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-386 kJ/mol: P. </a:t>
            </a:r>
            <a:r>
              <a:rPr lang="en-US" sz="1900" b="1" dirty="0" smtClean="0"/>
              <a:t>Landrieu</a:t>
            </a:r>
            <a:r>
              <a:rPr lang="en-US" sz="1900" dirty="0" smtClean="0"/>
              <a:t>, F. </a:t>
            </a:r>
            <a:r>
              <a:rPr lang="en-US" sz="1900" dirty="0" err="1" smtClean="0"/>
              <a:t>Baylocq</a:t>
            </a:r>
            <a:r>
              <a:rPr lang="en-US" sz="1900" dirty="0" smtClean="0"/>
              <a:t>, and J. Johnson, "Etude </a:t>
            </a:r>
            <a:r>
              <a:rPr lang="en-US" sz="1900" dirty="0" err="1" smtClean="0"/>
              <a:t>thermochimique</a:t>
            </a:r>
            <a:r>
              <a:rPr lang="en-US" sz="1900" dirty="0" smtClean="0"/>
              <a:t> </a:t>
            </a:r>
            <a:r>
              <a:rPr lang="en-US" sz="1900" dirty="0" err="1" smtClean="0"/>
              <a:t>dans</a:t>
            </a:r>
            <a:r>
              <a:rPr lang="en-US" sz="1900" dirty="0" smtClean="0"/>
              <a:t> la </a:t>
            </a:r>
            <a:r>
              <a:rPr lang="en-US" sz="1900" dirty="0" err="1" smtClean="0"/>
              <a:t>serie</a:t>
            </a:r>
            <a:r>
              <a:rPr lang="en-US" sz="1900" dirty="0" smtClean="0"/>
              <a:t> </a:t>
            </a:r>
            <a:r>
              <a:rPr lang="en-US" sz="1900" dirty="0" err="1" smtClean="0"/>
              <a:t>furanique</a:t>
            </a:r>
            <a:r>
              <a:rPr lang="en-US" sz="1900" dirty="0" smtClean="0"/>
              <a:t>," </a:t>
            </a:r>
            <a:r>
              <a:rPr lang="en-US" sz="1900" i="1" dirty="0" smtClean="0"/>
              <a:t>Bull. Soc. </a:t>
            </a:r>
            <a:r>
              <a:rPr lang="en-US" sz="1900" i="1" dirty="0" err="1" smtClean="0"/>
              <a:t>Chim</a:t>
            </a:r>
            <a:r>
              <a:rPr lang="en-US" sz="1900" i="1" dirty="0" smtClean="0"/>
              <a:t>. France</a:t>
            </a:r>
            <a:r>
              <a:rPr lang="en-US" sz="1900" dirty="0" smtClean="0"/>
              <a:t>, vol. 45, pp. 36-49, 1929.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-384.8 ± 0.50 kJ/mol: L. </a:t>
            </a:r>
            <a:r>
              <a:rPr lang="en-US" sz="1900" b="1" dirty="0" smtClean="0"/>
              <a:t>Corral</a:t>
            </a:r>
            <a:r>
              <a:rPr lang="en-US" sz="1900" dirty="0" smtClean="0"/>
              <a:t>, "</a:t>
            </a:r>
            <a:r>
              <a:rPr lang="en-US" sz="1900" dirty="0" err="1" smtClean="0"/>
              <a:t>Investigaciones</a:t>
            </a:r>
            <a:r>
              <a:rPr lang="en-US" sz="1900" dirty="0" smtClean="0"/>
              <a:t> </a:t>
            </a:r>
            <a:r>
              <a:rPr lang="en-US" sz="1900" dirty="0" err="1" smtClean="0"/>
              <a:t>termoquimicas</a:t>
            </a:r>
            <a:r>
              <a:rPr lang="en-US" sz="1900" dirty="0" smtClean="0"/>
              <a:t> </a:t>
            </a:r>
            <a:r>
              <a:rPr lang="en-US" sz="1900" dirty="0" err="1" smtClean="0"/>
              <a:t>sobre</a:t>
            </a:r>
            <a:r>
              <a:rPr lang="en-US" sz="1900" dirty="0" smtClean="0"/>
              <a:t> los </a:t>
            </a:r>
            <a:r>
              <a:rPr lang="en-US" sz="1900" dirty="0" err="1" smtClean="0"/>
              <a:t>acidos</a:t>
            </a:r>
            <a:r>
              <a:rPr lang="en-US" sz="1900" dirty="0" smtClean="0"/>
              <a:t> </a:t>
            </a:r>
            <a:r>
              <a:rPr lang="en-US" sz="1900" dirty="0" err="1" smtClean="0"/>
              <a:t>toluicos</a:t>
            </a:r>
            <a:r>
              <a:rPr lang="en-US" sz="1900" dirty="0" smtClean="0"/>
              <a:t> y </a:t>
            </a:r>
            <a:r>
              <a:rPr lang="en-US" sz="1900" dirty="0" err="1" smtClean="0"/>
              <a:t>dimetilbenzoicos</a:t>
            </a:r>
            <a:r>
              <a:rPr lang="en-US" sz="1900" dirty="0" smtClean="0"/>
              <a:t>," </a:t>
            </a:r>
            <a:r>
              <a:rPr lang="en-US" sz="1900" i="1" dirty="0" smtClean="0"/>
              <a:t>Rev. R. Acad. </a:t>
            </a:r>
            <a:r>
              <a:rPr lang="en-US" sz="1900" i="1" dirty="0" err="1" smtClean="0"/>
              <a:t>Cienc</a:t>
            </a:r>
            <a:r>
              <a:rPr lang="en-US" sz="1900" i="1" dirty="0" smtClean="0"/>
              <a:t>.</a:t>
            </a:r>
            <a:r>
              <a:rPr lang="en-US" sz="1900" dirty="0" smtClean="0"/>
              <a:t>, vol. 54, pp. 365-403, 1960.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How about Heat Capacity?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25222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http://thermo.sdsu.edu/axis2/services/Thermochem/getCpByMolecularFormula?species=C6H5COOH&amp;temperature=300&amp;phase=solid&amp;source=NASA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8663"/>
            <a:ext cx="8153400" cy="14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rved Right Arrow 7"/>
          <p:cNvSpPr/>
          <p:nvPr/>
        </p:nvSpPr>
        <p:spPr>
          <a:xfrm>
            <a:off x="152400" y="1786467"/>
            <a:ext cx="5334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5666" y="3526218"/>
            <a:ext cx="8373534" cy="196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147.78 J mol</a:t>
            </a:r>
            <a:r>
              <a:rPr lang="en-US" sz="1900" baseline="30000" dirty="0" smtClean="0"/>
              <a:t>-1</a:t>
            </a:r>
            <a:r>
              <a:rPr lang="en-US" sz="1900" dirty="0" smtClean="0"/>
              <a:t> K</a:t>
            </a:r>
            <a:r>
              <a:rPr lang="en-US" sz="1900" baseline="30000" dirty="0" smtClean="0"/>
              <a:t>-1</a:t>
            </a:r>
            <a:r>
              <a:rPr lang="en-US" sz="1900" dirty="0" smtClean="0"/>
              <a:t>: K. </a:t>
            </a:r>
            <a:r>
              <a:rPr lang="en-US" sz="1900" b="1" dirty="0" err="1" smtClean="0"/>
              <a:t>Kaji</a:t>
            </a:r>
            <a:r>
              <a:rPr lang="en-US" sz="1900" dirty="0" smtClean="0"/>
              <a:t>, K. Tochigi, Y. Misawa, and T. Suzuki, "An adiabatic calorimeter for samples of mass less than 0.1 g and heat capacity measurements on benzoic acid at temperatures from 19 K to 312 K," </a:t>
            </a:r>
            <a:r>
              <a:rPr lang="en-US" sz="1900" i="1" dirty="0" smtClean="0"/>
              <a:t>J. Chem. </a:t>
            </a:r>
            <a:r>
              <a:rPr lang="en-US" sz="1900" i="1" dirty="0" err="1" smtClean="0"/>
              <a:t>Thermodynam</a:t>
            </a:r>
            <a:r>
              <a:rPr lang="en-US" sz="1900" i="1" dirty="0" smtClean="0"/>
              <a:t>.</a:t>
            </a:r>
            <a:r>
              <a:rPr lang="en-US" sz="1900" dirty="0" smtClean="0"/>
              <a:t>, vol. 25, no. 6, pp. 699-709, 1993.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Thermochemical Data </a:t>
            </a:r>
            <a:r>
              <a:rPr lang="en-US" sz="1900" dirty="0" err="1" smtClean="0"/>
              <a:t>Visualizer</a:t>
            </a:r>
            <a:r>
              <a:rPr lang="en-US" sz="1900" dirty="0" smtClean="0"/>
              <a:t> plot of the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900" dirty="0" smtClean="0"/>
              <a:t>	standard state molar heat capacity of benzoic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900" dirty="0" smtClean="0"/>
              <a:t>	acid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4343400"/>
            <a:ext cx="2971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181600" y="4800600"/>
            <a:ext cx="533400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2514600" y="4703763"/>
            <a:ext cx="4114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Nonlinear Constrained Minimization</a:t>
            </a:r>
            <a:endParaRPr lang="en-US" sz="2800" dirty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Bound by the mass balance constraints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Expressed as a set of equality constraints  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676400" y="1946275"/>
          <a:ext cx="5568950" cy="1101725"/>
        </p:xfrm>
        <a:graphic>
          <a:graphicData uri="http://schemas.openxmlformats.org/presentationml/2006/ole">
            <p:oleObj spid="_x0000_s7170" name="Equation" r:id="rId4" imgW="2692080" imgH="53316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66800" y="3273625"/>
          <a:ext cx="6858000" cy="1182688"/>
        </p:xfrm>
        <a:graphic>
          <a:graphicData uri="http://schemas.openxmlformats.org/presentationml/2006/ole">
            <p:oleObj spid="_x0000_s7171" name="Equation" r:id="rId5" imgW="3098800" imgH="533400" progId="Equation.DSMT4">
              <p:embed/>
            </p:oleObj>
          </a:graphicData>
        </a:graphic>
      </p:graphicFrame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43200" y="4648200"/>
          <a:ext cx="3657600" cy="1063625"/>
        </p:xfrm>
        <a:graphic>
          <a:graphicData uri="http://schemas.openxmlformats.org/presentationml/2006/ole">
            <p:oleObj spid="_x0000_s7172" name="Equation" r:id="rId6" imgW="1701720" imgH="495000" progId="Equation.DSMT4">
              <p:embed/>
            </p:oleObj>
          </a:graphicData>
        </a:graphic>
      </p:graphicFrame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1575" y="2962275"/>
            <a:ext cx="1890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“Method </a:t>
            </a:r>
            <a:r>
              <a:rPr lang="en-US" sz="2800" dirty="0"/>
              <a:t>of </a:t>
            </a:r>
            <a:br>
              <a:rPr lang="en-US" sz="2800" dirty="0"/>
            </a:br>
            <a:r>
              <a:rPr lang="en-US" sz="2800" dirty="0"/>
              <a:t>Element </a:t>
            </a:r>
            <a:r>
              <a:rPr lang="en-US" sz="2800" dirty="0" smtClean="0"/>
              <a:t>Potentials”</a:t>
            </a:r>
            <a:endParaRPr lang="en-US" sz="2800" dirty="0"/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86200" y="268288"/>
          <a:ext cx="5105400" cy="5337175"/>
        </p:xfrm>
        <a:graphic>
          <a:graphicData uri="http://schemas.openxmlformats.org/presentationml/2006/ole">
            <p:oleObj spid="_x0000_s8194" name="Equation" r:id="rId4" imgW="4444920" imgH="4647960" progId="Equation.DSMT4">
              <p:embed/>
            </p:oleObj>
          </a:graphicData>
        </a:graphic>
      </p:graphicFrame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609600" y="1600200"/>
            <a:ext cx="2286000" cy="1828800"/>
          </a:xfrm>
          <a:prstGeom prst="wedgeRectCallout">
            <a:avLst>
              <a:gd name="adj1" fmla="val 127847"/>
              <a:gd name="adj2" fmla="val 7352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Lucida Sans Unicode" pitchFamily="34" charset="0"/>
              </a:rPr>
              <a:t>To satisfy </a:t>
            </a:r>
          </a:p>
          <a:p>
            <a:pPr algn="ctr"/>
            <a:endParaRPr lang="en-US" altLang="zh-CN">
              <a:latin typeface="Lucida Sans Unicode" pitchFamily="34" charset="0"/>
              <a:ea typeface="宋体" pitchFamily="2" charset="-122"/>
            </a:endParaRPr>
          </a:p>
          <a:p>
            <a:pPr algn="ctr"/>
            <a:endParaRPr lang="en-US" altLang="zh-CN">
              <a:latin typeface="Lucida Sans Unicode" pitchFamily="34" charset="0"/>
              <a:ea typeface="宋体" pitchFamily="2" charset="-122"/>
            </a:endParaRPr>
          </a:p>
          <a:p>
            <a:pPr algn="ctr"/>
            <a:r>
              <a:rPr lang="en-US" altLang="zh-CN">
                <a:latin typeface="Lucida Sans Unicode" pitchFamily="34" charset="0"/>
                <a:ea typeface="宋体" pitchFamily="2" charset="-122"/>
              </a:rPr>
              <a:t>the terms in the square brackets must vanish to 0. 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512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90600" y="1973263"/>
          <a:ext cx="1447800" cy="388937"/>
        </p:xfrm>
        <a:graphic>
          <a:graphicData uri="http://schemas.openxmlformats.org/presentationml/2006/ole">
            <p:oleObj spid="_x0000_s8195" name="Equation" r:id="rId5" imgW="888840" imgH="241200" progId="Equation.DSMT4">
              <p:embed/>
            </p:oleObj>
          </a:graphicData>
        </a:graphic>
      </p:graphicFrame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3250" y="3527425"/>
          <a:ext cx="2540000" cy="1771650"/>
        </p:xfrm>
        <a:graphic>
          <a:graphicData uri="http://schemas.openxmlformats.org/presentationml/2006/ole">
            <p:oleObj spid="_x0000_s8196" name="Equation" r:id="rId6" imgW="1460160" imgH="1015920" progId="Equation.DSMT4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331912" y="5410200"/>
          <a:ext cx="5830888" cy="798512"/>
        </p:xfrm>
        <a:graphic>
          <a:graphicData uri="http://schemas.openxmlformats.org/presentationml/2006/ole">
            <p:oleObj spid="_x0000_s8197" name="Equation" r:id="rId7" imgW="3352680" imgH="457200" progId="Equation.DSMT4">
              <p:embed/>
            </p:oleObj>
          </a:graphicData>
        </a:graphic>
      </p:graphicFrame>
      <p:sp>
        <p:nvSpPr>
          <p:cNvPr id="5131" name="Text Box 23"/>
          <p:cNvSpPr txBox="1">
            <a:spLocks noChangeArrowheads="1"/>
          </p:cNvSpPr>
          <p:nvPr/>
        </p:nvSpPr>
        <p:spPr bwMode="auto">
          <a:xfrm>
            <a:off x="546100" y="54514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Lucida Sans Unicode" pitchFamily="34" charset="0"/>
              </a:rPr>
              <a:t>since</a:t>
            </a:r>
          </a:p>
        </p:txBody>
      </p:sp>
      <p:sp>
        <p:nvSpPr>
          <p:cNvPr id="5132" name="Rectangle 24"/>
          <p:cNvSpPr>
            <a:spLocks noChangeArrowheads="1"/>
          </p:cNvSpPr>
          <p:nvPr/>
        </p:nvSpPr>
        <p:spPr bwMode="auto">
          <a:xfrm>
            <a:off x="935038" y="4460875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3"/>
          <p:cNvSpPr>
            <a:spLocks noChangeArrowheads="1"/>
          </p:cNvSpPr>
          <p:nvPr/>
        </p:nvSpPr>
        <p:spPr bwMode="auto">
          <a:xfrm>
            <a:off x="304800" y="1481137"/>
            <a:ext cx="82296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zh-CN" sz="2400" dirty="0">
                <a:latin typeface="Lucida Sans Unicode" pitchFamily="34" charset="0"/>
                <a:ea typeface="宋体" pitchFamily="2" charset="-122"/>
              </a:rPr>
              <a:t>Determining </a:t>
            </a:r>
            <a:r>
              <a:rPr lang="en-US" altLang="zh-CN" sz="2400" dirty="0" smtClean="0">
                <a:latin typeface="Lucida Sans Unicode" pitchFamily="34" charset="0"/>
                <a:ea typeface="宋体" pitchFamily="2" charset="-122"/>
              </a:rPr>
              <a:t>an </a:t>
            </a:r>
            <a:r>
              <a:rPr lang="en-US" altLang="zh-CN" sz="2400" dirty="0" smtClean="0">
                <a:latin typeface="Lucida Sans Unicode" pitchFamily="34" charset="0"/>
                <a:ea typeface="宋体" pitchFamily="2" charset="-122"/>
              </a:rPr>
              <a:t>equilibrium </a:t>
            </a:r>
            <a:r>
              <a:rPr lang="en-US" altLang="zh-CN" sz="2400" dirty="0">
                <a:latin typeface="Lucida Sans Unicode" pitchFamily="34" charset="0"/>
                <a:ea typeface="宋体" pitchFamily="2" charset="-122"/>
              </a:rPr>
              <a:t>composition reduces to solving </a:t>
            </a:r>
            <a:r>
              <a:rPr lang="en-US" altLang="zh-CN" sz="2400" i="1" dirty="0">
                <a:latin typeface="Lucida Sans Unicode" pitchFamily="34" charset="0"/>
                <a:ea typeface="宋体" pitchFamily="2" charset="-122"/>
              </a:rPr>
              <a:t>m</a:t>
            </a:r>
            <a:r>
              <a:rPr lang="en-US" altLang="zh-CN" sz="2400" dirty="0">
                <a:latin typeface="Lucida Sans Unicode" pitchFamily="34" charset="0"/>
                <a:ea typeface="宋体" pitchFamily="2" charset="-122"/>
              </a:rPr>
              <a:t>  non-linear equations for the unknown</a:t>
            </a:r>
            <a:endParaRPr lang="en-US" sz="24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4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90600" y="2438400"/>
            <a:ext cx="30480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143000" y="2438400"/>
          <a:ext cx="2743200" cy="1162050"/>
        </p:xfrm>
        <a:graphic>
          <a:graphicData uri="http://schemas.openxmlformats.org/presentationml/2006/ole">
            <p:oleObj spid="_x0000_s9218" name="Equation" r:id="rId4" imgW="1168200" imgH="495000" progId="Equation.DSMT4">
              <p:embed/>
            </p:oleObj>
          </a:graphicData>
        </a:graphic>
      </p:graphicFrame>
      <p:graphicFrame>
        <p:nvGraphicFramePr>
          <p:cNvPr id="6154" name="Object 4"/>
          <p:cNvGraphicFramePr>
            <a:graphicFrameLocks noChangeAspect="1"/>
          </p:cNvGraphicFramePr>
          <p:nvPr/>
        </p:nvGraphicFramePr>
        <p:xfrm>
          <a:off x="1447800" y="3775075"/>
          <a:ext cx="5894388" cy="947738"/>
        </p:xfrm>
        <a:graphic>
          <a:graphicData uri="http://schemas.openxmlformats.org/presentationml/2006/ole">
            <p:oleObj spid="_x0000_s9219" name="Equation" r:id="rId5" imgW="3136680" imgH="507960" progId="Equation.DSMT4">
              <p:embed/>
            </p:oleObj>
          </a:graphicData>
        </a:graphic>
      </p:graphicFrame>
      <p:graphicFrame>
        <p:nvGraphicFramePr>
          <p:cNvPr id="6155" name="Object 2"/>
          <p:cNvGraphicFramePr>
            <a:graphicFrameLocks noChangeAspect="1"/>
          </p:cNvGraphicFramePr>
          <p:nvPr/>
        </p:nvGraphicFramePr>
        <p:xfrm>
          <a:off x="5181600" y="2743200"/>
          <a:ext cx="2981325" cy="596900"/>
        </p:xfrm>
        <a:graphic>
          <a:graphicData uri="http://schemas.openxmlformats.org/presentationml/2006/ole">
            <p:oleObj spid="_x0000_s9220" name="Equation" r:id="rId6" imgW="1269720" imgH="253800" progId="Equation.DSMT4">
              <p:embed/>
            </p:oleObj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267200" y="28035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e.g.</a:t>
            </a:r>
          </a:p>
        </p:txBody>
      </p:sp>
      <p:graphicFrame>
        <p:nvGraphicFramePr>
          <p:cNvPr id="6157" name="Object 2"/>
          <p:cNvGraphicFramePr>
            <a:graphicFrameLocks noChangeAspect="1"/>
          </p:cNvGraphicFramePr>
          <p:nvPr/>
        </p:nvGraphicFramePr>
        <p:xfrm>
          <a:off x="1441450" y="4537075"/>
          <a:ext cx="2444750" cy="657225"/>
        </p:xfrm>
        <a:graphic>
          <a:graphicData uri="http://schemas.openxmlformats.org/presentationml/2006/ole">
            <p:oleObj spid="_x0000_s9221" name="Equation" r:id="rId7" imgW="1041120" imgH="279360" progId="Equation.DSMT4">
              <p:embed/>
            </p:oleObj>
          </a:graphicData>
        </a:graphic>
      </p:graphicFrame>
      <p:graphicFrame>
        <p:nvGraphicFramePr>
          <p:cNvPr id="6158" name="Object 2"/>
          <p:cNvGraphicFramePr>
            <a:graphicFrameLocks noChangeAspect="1"/>
          </p:cNvGraphicFramePr>
          <p:nvPr/>
        </p:nvGraphicFramePr>
        <p:xfrm>
          <a:off x="1447800" y="5222875"/>
          <a:ext cx="1073150" cy="568325"/>
        </p:xfrm>
        <a:graphic>
          <a:graphicData uri="http://schemas.openxmlformats.org/presentationml/2006/ole">
            <p:oleObj spid="_x0000_s9222" name="Equation" r:id="rId8" imgW="457200" imgH="241200" progId="Equation.DSMT4">
              <p:embed/>
            </p:oleObj>
          </a:graphicData>
        </a:graphic>
      </p:graphicFrame>
      <p:graphicFrame>
        <p:nvGraphicFramePr>
          <p:cNvPr id="6160" name="Object 2"/>
          <p:cNvGraphicFramePr>
            <a:graphicFrameLocks noChangeAspect="1"/>
          </p:cNvGraphicFramePr>
          <p:nvPr/>
        </p:nvGraphicFramePr>
        <p:xfrm>
          <a:off x="8046213" y="1817625"/>
          <a:ext cx="717550" cy="568325"/>
        </p:xfrm>
        <a:graphic>
          <a:graphicData uri="http://schemas.openxmlformats.org/presentationml/2006/ole">
            <p:oleObj spid="_x0000_s9223" name="Equation" r:id="rId9" imgW="304560" imgH="241200" progId="Equation.DSMT4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0" i="1" dirty="0" smtClean="0"/>
              <a:t>m</a:t>
            </a:r>
            <a:r>
              <a:rPr lang="en-US" sz="2800" b="0" dirty="0" smtClean="0"/>
              <a:t> Equations in </a:t>
            </a:r>
            <a:r>
              <a:rPr lang="en-US" sz="2800" b="0" i="1" dirty="0" smtClean="0"/>
              <a:t>a</a:t>
            </a:r>
            <a:r>
              <a:rPr lang="en-US" sz="2800" b="0" dirty="0" smtClean="0"/>
              <a:t> Multipliers and </a:t>
            </a:r>
            <a:r>
              <a:rPr lang="en-US" sz="2800" b="0" i="1" dirty="0" smtClean="0"/>
              <a:t>m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N</a:t>
            </a:r>
            <a:r>
              <a:rPr lang="en-US" sz="2800" b="0" baseline="-25000" dirty="0" err="1" smtClean="0"/>
              <a:t>j</a:t>
            </a:r>
            <a:r>
              <a:rPr lang="en-US" sz="2800" b="0" dirty="0" err="1" smtClean="0"/>
              <a:t>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9" name="Rectangle 3"/>
          <p:cNvSpPr>
            <a:spLocks noChangeArrowheads="1"/>
          </p:cNvSpPr>
          <p:nvPr/>
        </p:nvSpPr>
        <p:spPr bwMode="auto">
          <a:xfrm>
            <a:off x="381000" y="1371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The </a:t>
            </a:r>
            <a:r>
              <a:rPr lang="en-US" altLang="zh-CN" sz="2000" i="1" dirty="0" err="1">
                <a:latin typeface="Lucida Sans Unicode" pitchFamily="34" charset="0"/>
                <a:ea typeface="宋体" pitchFamily="2" charset="-122"/>
              </a:rPr>
              <a:t>i</a:t>
            </a:r>
            <a:r>
              <a:rPr lang="en-US" altLang="zh-CN" sz="2000" baseline="30000" dirty="0" err="1">
                <a:latin typeface="Lucida Sans Unicode" pitchFamily="34" charset="0"/>
                <a:ea typeface="宋体" pitchFamily="2" charset="-122"/>
              </a:rPr>
              <a:t>th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 Lagrangian multiplier     </a:t>
            </a:r>
            <a:r>
              <a:rPr lang="en-US" altLang="zh-CN" sz="2000" dirty="0" smtClean="0">
                <a:latin typeface="Lucida Sans Unicode" pitchFamily="34" charset="0"/>
                <a:ea typeface="宋体" pitchFamily="2" charset="-122"/>
              </a:rPr>
              <a:t>is 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the element potential for the </a:t>
            </a:r>
            <a:r>
              <a:rPr lang="en-US" altLang="zh-CN" sz="2000" i="1" dirty="0" err="1">
                <a:latin typeface="Lucida Sans Unicode" pitchFamily="34" charset="0"/>
                <a:ea typeface="宋体" pitchFamily="2" charset="-122"/>
              </a:rPr>
              <a:t>i</a:t>
            </a:r>
            <a:r>
              <a:rPr lang="en-US" altLang="zh-CN" sz="2000" baseline="30000" dirty="0" err="1">
                <a:latin typeface="Lucida Sans Unicode" pitchFamily="34" charset="0"/>
                <a:ea typeface="宋体" pitchFamily="2" charset="-122"/>
              </a:rPr>
              <a:t>th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 atom. Each atom in the product mixture </a:t>
            </a:r>
            <a:r>
              <a:rPr lang="en-US" altLang="zh-CN" sz="2000" dirty="0" smtClean="0">
                <a:latin typeface="Lucida Sans Unicode" pitchFamily="34" charset="0"/>
                <a:ea typeface="宋体" pitchFamily="2" charset="-122"/>
              </a:rPr>
              <a:t>contributes 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the same amount to the </a:t>
            </a:r>
            <a:r>
              <a:rPr lang="en-US" altLang="zh-CN" sz="2000" dirty="0" smtClean="0">
                <a:latin typeface="Lucida Sans Unicode" pitchFamily="34" charset="0"/>
                <a:ea typeface="宋体" pitchFamily="2" charset="-122"/>
              </a:rPr>
              <a:t>partial molar Gibbs 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function of any species to which it belongs. </a:t>
            </a:r>
            <a:r>
              <a:rPr lang="en-US" altLang="zh-CN" sz="2000" dirty="0" smtClean="0">
                <a:latin typeface="Lucida Sans Unicode" pitchFamily="34" charset="0"/>
                <a:ea typeface="宋体" pitchFamily="2" charset="-122"/>
              </a:rPr>
              <a:t>Consequently, 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this numerical approach is </a:t>
            </a:r>
            <a:r>
              <a:rPr lang="en-US" altLang="zh-CN" sz="2000" dirty="0" smtClean="0">
                <a:latin typeface="Lucida Sans Unicode" pitchFamily="34" charset="0"/>
                <a:ea typeface="宋体" pitchFamily="2" charset="-122"/>
              </a:rPr>
              <a:t>called </a:t>
            </a:r>
            <a:r>
              <a:rPr lang="en-US" altLang="zh-CN" sz="2000" dirty="0">
                <a:latin typeface="Lucida Sans Unicode" pitchFamily="34" charset="0"/>
                <a:ea typeface="宋体" pitchFamily="2" charset="-122"/>
              </a:rPr>
              <a:t>the </a:t>
            </a:r>
            <a:r>
              <a:rPr lang="en-US" altLang="zh-CN" sz="2000" i="1" dirty="0">
                <a:latin typeface="Lucida Sans Unicode" pitchFamily="34" charset="0"/>
                <a:ea typeface="宋体" pitchFamily="2" charset="-122"/>
              </a:rPr>
              <a:t>element potential method.</a:t>
            </a:r>
            <a:endParaRPr lang="en-US" sz="20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16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2400" dirty="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09922" name="Rectangle 8"/>
          <p:cNvSpPr>
            <a:spLocks noChangeArrowheads="1"/>
          </p:cNvSpPr>
          <p:nvPr/>
        </p:nvSpPr>
        <p:spPr bwMode="auto">
          <a:xfrm>
            <a:off x="3048000" y="3124200"/>
            <a:ext cx="3048000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09925" name="Object 2"/>
          <p:cNvGraphicFramePr>
            <a:graphicFrameLocks noChangeAspect="1"/>
          </p:cNvGraphicFramePr>
          <p:nvPr>
            <p:ph type="body" idx="4294967295"/>
          </p:nvPr>
        </p:nvGraphicFramePr>
        <p:xfrm>
          <a:off x="3200400" y="3124200"/>
          <a:ext cx="2743200" cy="1162050"/>
        </p:xfrm>
        <a:graphic>
          <a:graphicData uri="http://schemas.openxmlformats.org/presentationml/2006/ole">
            <p:oleObj spid="_x0000_s10242" name="Equation" r:id="rId4" imgW="1168200" imgH="495000" progId="Equation.DSMT4">
              <p:embed/>
            </p:oleObj>
          </a:graphicData>
        </a:graphic>
      </p:graphicFrame>
      <p:graphicFrame>
        <p:nvGraphicFramePr>
          <p:cNvPr id="209927" name="Object 2"/>
          <p:cNvGraphicFramePr>
            <a:graphicFrameLocks noChangeAspect="1"/>
          </p:cNvGraphicFramePr>
          <p:nvPr/>
        </p:nvGraphicFramePr>
        <p:xfrm>
          <a:off x="3256475" y="4519612"/>
          <a:ext cx="2624138" cy="1728788"/>
        </p:xfrm>
        <a:graphic>
          <a:graphicData uri="http://schemas.openxmlformats.org/presentationml/2006/ole">
            <p:oleObj spid="_x0000_s10243" name="Equation" r:id="rId5" imgW="1117440" imgH="736560" progId="Equation.DSMT4">
              <p:embed/>
            </p:oleObj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4327565" y="1333990"/>
          <a:ext cx="304800" cy="457200"/>
        </p:xfrm>
        <a:graphic>
          <a:graphicData uri="http://schemas.openxmlformats.org/presentationml/2006/ole">
            <p:oleObj spid="_x0000_s10244" name="Equation" r:id="rId6" imgW="152280" imgH="228600" progId="Equation.DSMT4">
              <p:embed/>
            </p:oleObj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Interpretation of the Lagrange </a:t>
            </a:r>
            <a:r>
              <a:rPr lang="en-US" sz="2800" dirty="0" smtClean="0"/>
              <a:t>Multiplier </a:t>
            </a:r>
            <a:r>
              <a:rPr lang="el-GR" sz="2800" dirty="0" smtClean="0"/>
              <a:t>λ</a:t>
            </a:r>
            <a:r>
              <a:rPr lang="en-US" sz="2800" baseline="-25000" dirty="0" err="1" smtClean="0"/>
              <a:t>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Discussion 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Mathematical </a:t>
            </a:r>
            <a:r>
              <a:rPr lang="en-US" sz="2400" dirty="0" smtClean="0"/>
              <a:t>overview of chemical e</a:t>
            </a:r>
            <a:r>
              <a:rPr lang="en-US" sz="2400" dirty="0" smtClean="0"/>
              <a:t>quilibrium </a:t>
            </a:r>
            <a:r>
              <a:rPr lang="en-US" sz="2400" dirty="0" smtClean="0"/>
              <a:t>c</a:t>
            </a:r>
            <a:r>
              <a:rPr lang="en-US" sz="2400" dirty="0" smtClean="0"/>
              <a:t>omputation </a:t>
            </a:r>
            <a:r>
              <a:rPr lang="en-US" sz="2400" dirty="0" smtClean="0"/>
              <a:t>for </a:t>
            </a:r>
            <a:r>
              <a:rPr lang="en-US" sz="2400" dirty="0" smtClean="0"/>
              <a:t>thermal-fluid applications</a:t>
            </a:r>
            <a:endParaRPr lang="en-US" sz="2400" dirty="0" smtClean="0"/>
          </a:p>
          <a:p>
            <a:r>
              <a:rPr lang="en-US" sz="2400" dirty="0" smtClean="0"/>
              <a:t>Cyberinfrastructure for acquisition </a:t>
            </a:r>
            <a:r>
              <a:rPr lang="en-US" sz="2400" dirty="0" smtClean="0"/>
              <a:t>and </a:t>
            </a:r>
            <a:r>
              <a:rPr lang="en-US" sz="2400" dirty="0" smtClean="0"/>
              <a:t>dissemination </a:t>
            </a:r>
            <a:r>
              <a:rPr lang="en-US" sz="2400" dirty="0" smtClean="0"/>
              <a:t>of </a:t>
            </a:r>
            <a:r>
              <a:rPr lang="en-US" sz="2400" dirty="0" smtClean="0"/>
              <a:t>thermochemical </a:t>
            </a:r>
            <a:r>
              <a:rPr lang="en-US" sz="2400" dirty="0" smtClean="0"/>
              <a:t>d</a:t>
            </a:r>
            <a:r>
              <a:rPr lang="en-US" sz="2400" dirty="0" smtClean="0"/>
              <a:t>ata</a:t>
            </a:r>
            <a:endParaRPr lang="en-US" sz="2400" dirty="0" smtClean="0"/>
          </a:p>
          <a:p>
            <a:r>
              <a:rPr lang="en-US" sz="2400" dirty="0" smtClean="0"/>
              <a:t>Cyberinfrastructure for e</a:t>
            </a:r>
            <a:r>
              <a:rPr lang="en-US" sz="2400" dirty="0" smtClean="0"/>
              <a:t>quilibrium </a:t>
            </a:r>
            <a:r>
              <a:rPr lang="en-US" sz="2400" dirty="0" smtClean="0"/>
              <a:t>c</a:t>
            </a:r>
            <a:r>
              <a:rPr lang="en-US" sz="2400" dirty="0" smtClean="0"/>
              <a:t>omputation</a:t>
            </a:r>
          </a:p>
          <a:p>
            <a:r>
              <a:rPr lang="en-US" sz="2400" dirty="0" smtClean="0"/>
              <a:t>Example CI applications: bomb </a:t>
            </a:r>
            <a:r>
              <a:rPr lang="en-US" sz="2400" dirty="0" smtClean="0"/>
              <a:t>c</a:t>
            </a:r>
            <a:r>
              <a:rPr lang="en-US" sz="2400" dirty="0" smtClean="0"/>
              <a:t>alorimetry and combustion RIAs</a:t>
            </a:r>
          </a:p>
          <a:p>
            <a:r>
              <a:rPr lang="en-US" sz="2400" dirty="0" smtClean="0"/>
              <a:t>Closing remarks</a:t>
            </a:r>
          </a:p>
          <a:p>
            <a:r>
              <a:rPr lang="en-US" sz="2400" dirty="0" smtClean="0"/>
              <a:t>Current </a:t>
            </a:r>
            <a:r>
              <a:rPr lang="en-US" sz="2400" dirty="0" smtClean="0"/>
              <a:t>p</a:t>
            </a:r>
            <a:r>
              <a:rPr lang="en-US" sz="2400" dirty="0" smtClean="0"/>
              <a:t>ublications resulting from this research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CN" sz="2800" dirty="0" smtClean="0">
                <a:ea typeface="宋体" charset="-122"/>
              </a:rPr>
              <a:t>Newton-Raphson Iterative Descent Method </a:t>
            </a:r>
            <a:endParaRPr lang="en-US" sz="2800" dirty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US" sz="2400" dirty="0" smtClean="0"/>
          </a:p>
          <a:p>
            <a:r>
              <a:rPr lang="en-US" altLang="zh-CN" sz="2400" dirty="0" smtClean="0">
                <a:ea typeface="宋体" pitchFamily="2" charset="-122"/>
              </a:rPr>
              <a:t>Express each function as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First order Taylor approximation:</a:t>
            </a:r>
          </a:p>
          <a:p>
            <a:pPr>
              <a:buFontTx/>
              <a:buNone/>
            </a:pPr>
            <a:r>
              <a:rPr lang="en-US" altLang="zh-CN" sz="2400" dirty="0" smtClean="0">
                <a:ea typeface="宋体" pitchFamily="2" charset="-122"/>
              </a:rPr>
              <a:t> 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Iteratively solve for corrections      </a:t>
            </a:r>
            <a:r>
              <a:rPr lang="en-US" altLang="zh-CN" sz="2400" dirty="0" smtClean="0">
                <a:ea typeface="宋体" pitchFamily="2" charset="-122"/>
              </a:rPr>
              <a:t> and </a:t>
            </a:r>
            <a:r>
              <a:rPr lang="en-US" altLang="zh-CN" sz="2400" dirty="0" smtClean="0">
                <a:ea typeface="宋体" pitchFamily="2" charset="-122"/>
              </a:rPr>
              <a:t>generate new estimates                   </a:t>
            </a:r>
            <a:r>
              <a:rPr lang="en-US" altLang="zh-CN" sz="2400" dirty="0" smtClean="0">
                <a:ea typeface="宋体" pitchFamily="2" charset="-122"/>
              </a:rPr>
              <a:t>       until </a:t>
            </a:r>
            <a:r>
              <a:rPr lang="en-US" altLang="zh-CN" sz="2400" dirty="0" smtClean="0">
                <a:ea typeface="宋体" pitchFamily="2" charset="-122"/>
              </a:rPr>
              <a:t>a convergence criterion is satisfied.  </a:t>
            </a:r>
            <a:endParaRPr lang="en-US" sz="2400" dirty="0" smtClean="0"/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235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19400" y="2486025"/>
          <a:ext cx="3429000" cy="485775"/>
        </p:xfrm>
        <a:graphic>
          <a:graphicData uri="http://schemas.openxmlformats.org/presentationml/2006/ole">
            <p:oleObj spid="_x0000_s11266" name="Equation" r:id="rId4" imgW="1612900" imgH="2286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914400" y="3374200"/>
          <a:ext cx="7924800" cy="828675"/>
        </p:xfrm>
        <a:graphic>
          <a:graphicData uri="http://schemas.openxmlformats.org/presentationml/2006/ole">
            <p:oleObj spid="_x0000_s11267" name="Equation" r:id="rId5" imgW="4241520" imgH="444240" progId="Equation.DSMT4">
              <p:embed/>
            </p:oleObj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359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748150" y="4294250"/>
          <a:ext cx="457200" cy="406400"/>
        </p:xfrm>
        <a:graphic>
          <a:graphicData uri="http://schemas.openxmlformats.org/presentationml/2006/ole">
            <p:oleObj spid="_x0000_s11268" name="Equation" r:id="rId6" imgW="253890" imgH="228501" progId="Equation.DSMT4">
              <p:embed/>
            </p:oleObj>
          </a:graphicData>
        </a:graphic>
      </p:graphicFrame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237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145475" y="4656200"/>
          <a:ext cx="1638300" cy="349250"/>
        </p:xfrm>
        <a:graphic>
          <a:graphicData uri="http://schemas.openxmlformats.org/presentationml/2006/ole">
            <p:oleObj spid="_x0000_s11269" name="Equation" r:id="rId7" imgW="939392" imgH="203112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Resulting Rank              </a:t>
            </a:r>
            <a:r>
              <a:rPr lang="en-US" sz="2800" dirty="0" smtClean="0"/>
              <a:t>   “</a:t>
            </a:r>
            <a:r>
              <a:rPr lang="en-US" sz="2800" dirty="0" smtClean="0"/>
              <a:t>Block” </a:t>
            </a:r>
            <a:r>
              <a:rPr lang="en-US" sz="2800" dirty="0"/>
              <a:t>System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22300" y="1600200"/>
          <a:ext cx="8051800" cy="3660775"/>
        </p:xfrm>
        <a:graphic>
          <a:graphicData uri="http://schemas.openxmlformats.org/presentationml/2006/ole">
            <p:oleObj spid="_x0000_s12290" name="Equation" r:id="rId4" imgW="8381880" imgH="3809880" progId="Equation.DSMT4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3488375" y="642175"/>
          <a:ext cx="1371600" cy="488950"/>
        </p:xfrm>
        <a:graphic>
          <a:graphicData uri="http://schemas.openxmlformats.org/presentationml/2006/ole">
            <p:oleObj spid="_x0000_s12291" name="Equation" r:id="rId5" imgW="711000" imgH="2538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Reduction to a </a:t>
            </a:r>
            <a:r>
              <a:rPr lang="en-US" sz="2800" dirty="0" smtClean="0"/>
              <a:t>Rank          </a:t>
            </a:r>
            <a:r>
              <a:rPr lang="en-US" sz="2800" dirty="0" smtClean="0"/>
              <a:t> “Dense” </a:t>
            </a:r>
            <a:r>
              <a:rPr lang="en-US" sz="2800" dirty="0" smtClean="0"/>
              <a:t>System</a:t>
            </a:r>
            <a:endParaRPr lang="en-US" sz="2800" dirty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260025" y="621475"/>
          <a:ext cx="933450" cy="533400"/>
        </p:xfrm>
        <a:graphic>
          <a:graphicData uri="http://schemas.openxmlformats.org/presentationml/2006/ole">
            <p:oleObj spid="_x0000_s13314" name="Equation" r:id="rId4" imgW="444240" imgH="253800" progId="Equation.DSMT4">
              <p:embed/>
            </p:oleObj>
          </a:graphicData>
        </a:graphic>
      </p:graphicFrame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ucida Sans Unicode" pitchFamily="34" charset="0"/>
              </a:rPr>
              <a:t>Solve for         </a:t>
            </a:r>
            <a:r>
              <a:rPr lang="en-US" sz="2400" dirty="0" smtClean="0">
                <a:latin typeface="Lucida Sans Unicode" pitchFamily="34" charset="0"/>
              </a:rPr>
              <a:t>:</a:t>
            </a:r>
            <a:endParaRPr lang="en-US" sz="2400" dirty="0">
              <a:latin typeface="Lucida Sans Unicode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Lucida Sans Unicode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ucida Sans Unicode" pitchFamily="34" charset="0"/>
              </a:rPr>
              <a:t>Substitute into the atomic population constraint equations and the total system moles constraint equation to form a dense system bounded by the number of unique atoms (few: ~5=C,O,H,N,S)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Lucida Sans Unicode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09800" y="1295400"/>
          <a:ext cx="838200" cy="465138"/>
        </p:xfrm>
        <a:graphic>
          <a:graphicData uri="http://schemas.openxmlformats.org/presentationml/2006/ole">
            <p:oleObj spid="_x0000_s13315" name="Equation" r:id="rId5" imgW="431613" imgH="241195" progId="Equation.DSMT4">
              <p:embed/>
            </p:oleObj>
          </a:graphicData>
        </a:graphic>
      </p:graphicFrame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340925" y="1019300"/>
          <a:ext cx="4343400" cy="979488"/>
        </p:xfrm>
        <a:graphic>
          <a:graphicData uri="http://schemas.openxmlformats.org/presentationml/2006/ole">
            <p:oleObj spid="_x0000_s13316" name="Equation" r:id="rId6" imgW="2235200" imgH="508000" progId="Equation.DSMT4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371600" y="3658663"/>
          <a:ext cx="6477000" cy="2490787"/>
        </p:xfrm>
        <a:graphic>
          <a:graphicData uri="http://schemas.openxmlformats.org/presentationml/2006/ole">
            <p:oleObj spid="_x0000_s13317" name="Equation" r:id="rId7" imgW="6794500" imgH="2133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Existence </a:t>
            </a:r>
            <a:r>
              <a:rPr lang="en-US" sz="2800" i="1" dirty="0"/>
              <a:t>and Uniqueness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defRPr/>
            </a:pPr>
            <a:r>
              <a:rPr lang="en-US" sz="2400" dirty="0"/>
              <a:t>Single phase systems consisting of species modeled as ideal gases will have a unique solution      that minimizes                     </a:t>
            </a:r>
            <a:r>
              <a:rPr lang="en-US" sz="2400" dirty="0" smtClean="0"/>
              <a:t> for </a:t>
            </a:r>
            <a:r>
              <a:rPr lang="en-US" sz="2400" dirty="0"/>
              <a:t>a particular temperature and pressure. </a:t>
            </a:r>
          </a:p>
          <a:p>
            <a:pPr marL="365760" indent="-256032" fontAlgn="auto">
              <a:spcAft>
                <a:spcPts val="0"/>
              </a:spcAft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sz="2400" dirty="0"/>
              <a:t>Gibbs function of a single phase system of ideal gases is convex (</a:t>
            </a:r>
            <a:r>
              <a:rPr lang="en-US" sz="2400" dirty="0" smtClean="0"/>
              <a:t>proof: W.R. Smith and R.W. </a:t>
            </a:r>
            <a:r>
              <a:rPr lang="en-US" sz="2400" dirty="0" err="1" smtClean="0"/>
              <a:t>Missen</a:t>
            </a:r>
            <a:r>
              <a:rPr lang="en-US" sz="2400" dirty="0" smtClean="0"/>
              <a:t>, 1991).</a:t>
            </a:r>
            <a:endParaRPr lang="en-US" sz="2400" dirty="0"/>
          </a:p>
          <a:p>
            <a:pPr marL="365760" indent="-256032" fontAlgn="auto">
              <a:spcAft>
                <a:spcPts val="0"/>
              </a:spcAft>
              <a:defRPr/>
            </a:pPr>
            <a:endParaRPr lang="en-US" sz="2400" dirty="0"/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en-US" sz="2400" dirty="0" smtClean="0"/>
              <a:t>For multiphase </a:t>
            </a:r>
            <a:r>
              <a:rPr lang="en-US" sz="2400" dirty="0"/>
              <a:t>systems of ideal </a:t>
            </a:r>
            <a:r>
              <a:rPr lang="en-US" sz="2400" dirty="0" smtClean="0"/>
              <a:t>gases </a:t>
            </a:r>
            <a:r>
              <a:rPr lang="en-US" sz="2400" dirty="0"/>
              <a:t>it can be shown that two or more different distributions, say    </a:t>
            </a:r>
            <a:r>
              <a:rPr lang="en-US" sz="2400" dirty="0" smtClean="0"/>
              <a:t>  and</a:t>
            </a:r>
            <a:r>
              <a:rPr lang="en-US" sz="2400" dirty="0"/>
              <a:t>,   </a:t>
            </a:r>
            <a:r>
              <a:rPr lang="en-US" sz="2400" dirty="0" smtClean="0"/>
              <a:t>  , </a:t>
            </a:r>
            <a:r>
              <a:rPr lang="en-US" sz="2400" dirty="0"/>
              <a:t>could exist and yield the same minimum Gibbs value. 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993575" y="1964375"/>
          <a:ext cx="466725" cy="423863"/>
        </p:xfrm>
        <a:graphic>
          <a:graphicData uri="http://schemas.openxmlformats.org/presentationml/2006/ole">
            <p:oleObj spid="_x0000_s14338" name="Equation" r:id="rId4" imgW="215640" imgH="203040" progId="Equation.DSMT4">
              <p:embed/>
            </p:oleObj>
          </a:graphicData>
        </a:graphic>
      </p:graphicFrame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7237413" y="1976250"/>
          <a:ext cx="1830387" cy="444500"/>
        </p:xfrm>
        <a:graphic>
          <a:graphicData uri="http://schemas.openxmlformats.org/presentationml/2006/ole">
            <p:oleObj spid="_x0000_s14339" name="Equation" r:id="rId5" imgW="927000" imgH="228600" progId="Equation.DSMT4">
              <p:embed/>
            </p:oleObj>
          </a:graphicData>
        </a:graphic>
      </p:graphicFrame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740275" y="4781738"/>
          <a:ext cx="479425" cy="481012"/>
        </p:xfrm>
        <a:graphic>
          <a:graphicData uri="http://schemas.openxmlformats.org/presentationml/2006/ole">
            <p:oleObj spid="_x0000_s14340" name="Equation" r:id="rId6" imgW="203040" imgH="203040" progId="Equation.DSMT4">
              <p:embed/>
            </p:oleObj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667562" y="4788662"/>
          <a:ext cx="547688" cy="481013"/>
        </p:xfrm>
        <a:graphic>
          <a:graphicData uri="http://schemas.openxmlformats.org/presentationml/2006/ole">
            <p:oleObj spid="_x0000_s14341" name="Equation" r:id="rId7" imgW="22860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</a:t>
            </a:r>
            <a:r>
              <a:rPr lang="en-US" sz="2800" dirty="0" smtClean="0"/>
              <a:t>: </a:t>
            </a:r>
            <a:r>
              <a:rPr lang="en-US" sz="2800" i="1" dirty="0" smtClean="0"/>
              <a:t>Condensates</a:t>
            </a:r>
            <a:endParaRPr lang="en-US" sz="2800" i="1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Gibbs function (i.e. chemical potential) of a condensed species </a:t>
            </a:r>
            <a:r>
              <a:rPr lang="en-US" altLang="zh-CN" sz="2000" i="1" dirty="0" smtClean="0">
                <a:ea typeface="宋体" pitchFamily="2" charset="-122"/>
              </a:rPr>
              <a:t>j</a:t>
            </a:r>
            <a:r>
              <a:rPr lang="en-US" altLang="zh-CN" sz="2000" dirty="0" smtClean="0">
                <a:ea typeface="宋体" pitchFamily="2" charset="-122"/>
              </a:rPr>
              <a:t> does not depend on pressure (i.e</a:t>
            </a:r>
            <a:r>
              <a:rPr lang="en-US" altLang="zh-CN" sz="2000" dirty="0" smtClean="0">
                <a:ea typeface="宋体" pitchFamily="2" charset="-122"/>
              </a:rPr>
              <a:t>.               </a:t>
            </a:r>
            <a:r>
              <a:rPr lang="en-US" altLang="zh-CN" sz="2000" dirty="0" smtClean="0">
                <a:ea typeface="宋体" pitchFamily="2" charset="-122"/>
              </a:rPr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Solution without considering condensates is first obtained.</a:t>
            </a:r>
          </a:p>
          <a:p>
            <a:endParaRPr lang="en-US" sz="2000" dirty="0" smtClean="0"/>
          </a:p>
          <a:p>
            <a:r>
              <a:rPr lang="en-US" sz="2000" dirty="0" smtClean="0"/>
              <a:t>After solution converges containing only gaseous species, introduce one condensate that satisfies the </a:t>
            </a:r>
            <a:r>
              <a:rPr lang="en-US" sz="2000" dirty="0" err="1" smtClean="0"/>
              <a:t>Zeleznik</a:t>
            </a:r>
            <a:r>
              <a:rPr lang="en-US" sz="2000" dirty="0" smtClean="0"/>
              <a:t> and Gordon </a:t>
            </a:r>
            <a:r>
              <a:rPr lang="en-US" sz="2000" i="1" dirty="0" smtClean="0"/>
              <a:t>Vapor Pressure Test </a:t>
            </a:r>
            <a:r>
              <a:rPr lang="en-US" sz="2000" dirty="0" smtClean="0"/>
              <a:t>and then restart the problem.  Repeat until all condensates have been considered.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124200" y="4248400"/>
          <a:ext cx="5562600" cy="2062162"/>
        </p:xfrm>
        <a:graphic>
          <a:graphicData uri="http://schemas.openxmlformats.org/presentationml/2006/ole">
            <p:oleObj spid="_x0000_s15362" name="Equation" r:id="rId4" imgW="2298600" imgH="863280" progId="Equation.DSMT4">
              <p:embed/>
            </p:oleObj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4375" y="1733488"/>
            <a:ext cx="9334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914400" y="4536187"/>
            <a:ext cx="1981200" cy="1295400"/>
          </a:xfrm>
          <a:prstGeom prst="wedgeRectCallout">
            <a:avLst>
              <a:gd name="adj1" fmla="val 59387"/>
              <a:gd name="adj2" fmla="val 209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tx1"/>
                </a:solidFill>
              </a:rPr>
              <a:t>The Vapor Pressure Test  determines which phase lowers the overall Gibbs value more.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152399" y="1381250"/>
            <a:ext cx="8889175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Augmented Matrix with Condensed </a:t>
            </a:r>
            <a:r>
              <a:rPr lang="en-US" sz="2800" i="1" dirty="0"/>
              <a:t>Species </a:t>
            </a:r>
            <a:endParaRPr lang="en-US" sz="2800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52400" y="2405688"/>
          <a:ext cx="8915400" cy="3811587"/>
        </p:xfrm>
        <a:graphic>
          <a:graphicData uri="http://schemas.openxmlformats.org/presentationml/2006/ole">
            <p:oleObj spid="_x0000_s16386" name="Equation" r:id="rId4" imgW="9169200" imgH="3682800" progId="Equation.DSMT4">
              <p:embed/>
            </p:oleObj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8600" y="1374075"/>
          <a:ext cx="8686800" cy="1028700"/>
        </p:xfrm>
        <a:graphic>
          <a:graphicData uri="http://schemas.openxmlformats.org/presentationml/2006/ole">
            <p:oleObj spid="_x0000_s16387" name="Equation" r:id="rId5" imgW="7061040" imgH="838080" progId="Equation.DSMT4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>
            <a:off x="4407725" y="2401250"/>
            <a:ext cx="533400" cy="304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Species</a:t>
            </a:r>
            <a:r>
              <a:rPr lang="en-US" sz="2800" dirty="0" smtClean="0"/>
              <a:t> </a:t>
            </a:r>
            <a:r>
              <a:rPr lang="en-US" sz="2800" i="1" dirty="0"/>
              <a:t>Updates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8325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Solution vector after each iteration: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Correction equation for each 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gaseous </a:t>
            </a:r>
            <a:r>
              <a:rPr lang="en-US" sz="2400" dirty="0" smtClean="0"/>
              <a:t>species: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For each condensate: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And the total number of 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moles in </a:t>
            </a:r>
            <a:r>
              <a:rPr lang="en-US" sz="2400" dirty="0" smtClean="0"/>
              <a:t>the system:</a:t>
            </a:r>
          </a:p>
        </p:txBody>
      </p:sp>
      <p:sp>
        <p:nvSpPr>
          <p:cNvPr id="13322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838200" y="1581400"/>
          <a:ext cx="7353300" cy="836613"/>
        </p:xfrm>
        <a:graphic>
          <a:graphicData uri="http://schemas.openxmlformats.org/presentationml/2006/ole">
            <p:oleObj spid="_x0000_s17410" name="Equation" r:id="rId4" imgW="4267200" imgH="482600" progId="Equation.DSMT4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28800" y="2319713"/>
          <a:ext cx="1981200" cy="1347787"/>
        </p:xfrm>
        <a:graphic>
          <a:graphicData uri="http://schemas.openxmlformats.org/presentationml/2006/ole">
            <p:oleObj spid="_x0000_s17411" name="Equation" r:id="rId5" imgW="2616200" imgH="1778000" progId="Equation.DSMT4">
              <p:embed/>
            </p:oleObj>
          </a:graphicData>
        </a:graphic>
      </p:graphicFrame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4954587" y="2295900"/>
          <a:ext cx="1141413" cy="1371600"/>
        </p:xfrm>
        <a:graphic>
          <a:graphicData uri="http://schemas.openxmlformats.org/presentationml/2006/ole">
            <p:oleObj spid="_x0000_s17412" name="Equation" r:id="rId6" imgW="850900" imgH="1016000" progId="Equation.DSMT4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988625" y="3847200"/>
          <a:ext cx="3825875" cy="615950"/>
        </p:xfrm>
        <a:graphic>
          <a:graphicData uri="http://schemas.openxmlformats.org/presentationml/2006/ole">
            <p:oleObj spid="_x0000_s17413" name="Equation" r:id="rId7" imgW="1714320" imgH="279360" progId="Equation.DSMT4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643437" y="4570025"/>
          <a:ext cx="2862263" cy="615950"/>
        </p:xfrm>
        <a:graphic>
          <a:graphicData uri="http://schemas.openxmlformats.org/presentationml/2006/ole">
            <p:oleObj spid="_x0000_s17414" name="Equation" r:id="rId8" imgW="1282700" imgH="279400" progId="Equation.DSMT4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493325" y="5691251"/>
          <a:ext cx="3745675" cy="578706"/>
        </p:xfrm>
        <a:graphic>
          <a:graphicData uri="http://schemas.openxmlformats.org/presentationml/2006/ole">
            <p:oleObj spid="_x0000_s17415" name="Equation" r:id="rId9" imgW="1663560" imgH="253800" progId="Equation.DSMT4">
              <p:embed/>
            </p:oleObj>
          </a:graphicData>
        </a:graphic>
      </p:graphicFrame>
      <p:sp>
        <p:nvSpPr>
          <p:cNvPr id="13324" name="AutoShape 16"/>
          <p:cNvSpPr>
            <a:spLocks noChangeArrowheads="1"/>
          </p:cNvSpPr>
          <p:nvPr/>
        </p:nvSpPr>
        <p:spPr bwMode="auto">
          <a:xfrm>
            <a:off x="914400" y="2753100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7531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and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15"/>
          <p:cNvSpPr>
            <a:spLocks noChangeArrowheads="1"/>
          </p:cNvSpPr>
          <p:nvPr/>
        </p:nvSpPr>
        <p:spPr bwMode="auto">
          <a:xfrm>
            <a:off x="1066800" y="5486400"/>
            <a:ext cx="4953000" cy="609600"/>
          </a:xfrm>
          <a:prstGeom prst="wedgeRectCallout">
            <a:avLst>
              <a:gd name="adj1" fmla="val 73398"/>
              <a:gd name="adj2" fmla="val -682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Lucida Sans Unicode" pitchFamily="34" charset="0"/>
            </a:endParaRPr>
          </a:p>
        </p:txBody>
      </p:sp>
      <p:sp>
        <p:nvSpPr>
          <p:cNvPr id="14342" name="AutoShape 13"/>
          <p:cNvSpPr>
            <a:spLocks noChangeArrowheads="1"/>
          </p:cNvSpPr>
          <p:nvPr/>
        </p:nvSpPr>
        <p:spPr bwMode="auto">
          <a:xfrm>
            <a:off x="533400" y="3708400"/>
            <a:ext cx="4953000" cy="609600"/>
          </a:xfrm>
          <a:prstGeom prst="wedgeRectCallout">
            <a:avLst>
              <a:gd name="adj1" fmla="val 57213"/>
              <a:gd name="adj2" fmla="val -468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Lucida Sans Unicode" pitchFamily="34" charset="0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Under-relaxation</a:t>
            </a:r>
            <a:endParaRPr lang="en-US" sz="2800" i="1" dirty="0"/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4450"/>
            <a:ext cx="8229600" cy="4525963"/>
          </a:xfrm>
        </p:spPr>
        <p:txBody>
          <a:bodyPr/>
          <a:lstStyle/>
          <a:p>
            <a:r>
              <a:rPr lang="en-US" sz="2000" dirty="0" smtClean="0"/>
              <a:t>Without under-relaxation, large adjustments in the number of moles of gaseous species having trace amounts may be taken which could lead to divergence</a:t>
            </a:r>
          </a:p>
          <a:p>
            <a:endParaRPr lang="en-US" sz="2000" dirty="0" smtClean="0"/>
          </a:p>
          <a:p>
            <a:r>
              <a:rPr lang="en-US" sz="2000" dirty="0" smtClean="0"/>
              <a:t>Two candidate sub-parameters</a:t>
            </a: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33400" y="2997200"/>
          <a:ext cx="7924800" cy="736600"/>
        </p:xfrm>
        <a:graphic>
          <a:graphicData uri="http://schemas.openxmlformats.org/presentationml/2006/ole">
            <p:oleObj spid="_x0000_s18434" name="Equation" r:id="rId4" imgW="4927320" imgH="45720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064000" y="2614550"/>
          <a:ext cx="3784600" cy="508000"/>
        </p:xfrm>
        <a:graphic>
          <a:graphicData uri="http://schemas.openxmlformats.org/presentationml/2006/ole">
            <p:oleObj spid="_x0000_s18435" name="Equation" r:id="rId5" imgW="1892160" imgH="253800" progId="Equation.DSMT4">
              <p:embed/>
            </p:oleObj>
          </a:graphicData>
        </a:graphic>
      </p:graphicFrame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533400" y="3698875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Lucida Sans Unicode" pitchFamily="34" charset="0"/>
              </a:rPr>
              <a:t>Restricts the change in the number of moles in the system of any gaseous species to e</a:t>
            </a:r>
            <a:r>
              <a:rPr lang="en-US" sz="1600" baseline="30000">
                <a:latin typeface="Lucida Sans Unicode" pitchFamily="34" charset="0"/>
              </a:rPr>
              <a:t>2</a:t>
            </a:r>
            <a:r>
              <a:rPr lang="en-US" sz="1600">
                <a:latin typeface="Lucida Sans Unicode" pitchFamily="34" charset="0"/>
              </a:rPr>
              <a:t>. 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533400" y="4324350"/>
          <a:ext cx="8458200" cy="1165225"/>
        </p:xfrm>
        <a:graphic>
          <a:graphicData uri="http://schemas.openxmlformats.org/presentationml/2006/ole">
            <p:oleObj spid="_x0000_s18436" name="Equation" r:id="rId6" imgW="5867280" imgH="812520" progId="Equation.DSMT4">
              <p:embed/>
            </p:oleObj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123950" y="54864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Lucida Sans Unicode" pitchFamily="34" charset="0"/>
              </a:rPr>
              <a:t>Limits the increase of the j</a:t>
            </a:r>
            <a:r>
              <a:rPr lang="en-US" sz="1600" baseline="30000">
                <a:latin typeface="Lucida Sans Unicode" pitchFamily="34" charset="0"/>
              </a:rPr>
              <a:t>th</a:t>
            </a:r>
            <a:r>
              <a:rPr lang="en-US" sz="1600">
                <a:latin typeface="Lucida Sans Unicode" pitchFamily="34" charset="0"/>
              </a:rPr>
              <a:t> gaseous species’ mole fraction from exceeding 10</a:t>
            </a:r>
            <a:r>
              <a:rPr lang="en-US" sz="1600" baseline="30000">
                <a:latin typeface="Lucida Sans Unicode" pitchFamily="34" charset="0"/>
              </a:rPr>
              <a:t>-4</a:t>
            </a:r>
            <a:r>
              <a:rPr lang="en-US" sz="1600">
                <a:latin typeface="Lucida Sans Unicode" pitchFamily="34" charset="0"/>
              </a:rPr>
              <a:t>.</a:t>
            </a:r>
            <a:endParaRPr lang="en-US" sz="1600" baseline="30000">
              <a:latin typeface="Lucida Sans Unicode" pitchFamily="34" charset="0"/>
            </a:endParaRPr>
          </a:p>
        </p:txBody>
      </p:sp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i="1" dirty="0"/>
              <a:t>Convergence Criteria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We employ the NASA CEA convergence criteria as follows: </a:t>
            </a:r>
          </a:p>
          <a:p>
            <a:endParaRPr lang="en-US" sz="2000" smtClean="0"/>
          </a:p>
          <a:p>
            <a:r>
              <a:rPr lang="en-US" sz="2000" smtClean="0"/>
              <a:t>For all gaseous species: 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For all condensed species: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For the total number of moles in the system:</a:t>
            </a:r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0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276600" y="2121725"/>
          <a:ext cx="2438400" cy="1282700"/>
        </p:xfrm>
        <a:graphic>
          <a:graphicData uri="http://schemas.openxmlformats.org/presentationml/2006/ole">
            <p:oleObj spid="_x0000_s19458" name="Equation" r:id="rId4" imgW="1282700" imgH="673100" progId="Equation.DSMT4">
              <p:embed/>
            </p:oleObj>
          </a:graphicData>
        </a:graphic>
      </p:graphicFrame>
      <p:sp>
        <p:nvSpPr>
          <p:cNvPr id="15373" name="Rectangle 19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505200" y="3593275"/>
          <a:ext cx="2228850" cy="1295400"/>
        </p:xfrm>
        <a:graphic>
          <a:graphicData uri="http://schemas.openxmlformats.org/presentationml/2006/ole">
            <p:oleObj spid="_x0000_s19459" name="Equation" r:id="rId5" imgW="1117600" imgH="647700" progId="Equation.DSMT4">
              <p:embed/>
            </p:oleObj>
          </a:graphicData>
        </a:graphic>
      </p:graphicFrame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538850" y="4953513"/>
          <a:ext cx="2427287" cy="1260475"/>
        </p:xfrm>
        <a:graphic>
          <a:graphicData uri="http://schemas.openxmlformats.org/presentationml/2006/ole">
            <p:oleObj spid="_x0000_s19460" name="Equation" r:id="rId6" imgW="1244600" imgH="647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838200" y="3505200"/>
            <a:ext cx="16002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dirty="0" smtClean="0"/>
              <a:t>Method </a:t>
            </a:r>
            <a:r>
              <a:rPr lang="en-US" sz="2800" dirty="0"/>
              <a:t>of Element Potentials: </a:t>
            </a:r>
            <a:r>
              <a:rPr lang="en-US" sz="2800" i="1" dirty="0"/>
              <a:t>Initialization Strategy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 Newton-Raphson method requires an initial </a:t>
            </a:r>
            <a:r>
              <a:rPr lang="en-US" sz="2000" i="1" dirty="0" smtClean="0"/>
              <a:t>guessed solution</a:t>
            </a:r>
            <a:r>
              <a:rPr lang="en-US" sz="2000" dirty="0" smtClean="0"/>
              <a:t> that is reasonably close to the true root or solution of system.</a:t>
            </a:r>
          </a:p>
          <a:p>
            <a:endParaRPr lang="en-US" sz="2000" dirty="0" smtClean="0"/>
          </a:p>
          <a:p>
            <a:r>
              <a:rPr lang="en-US" sz="2000" dirty="0" smtClean="0"/>
              <a:t>Express     as a linear equation     by discarding the transcendental                                   term: 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Standard linear programming (LP) problem </a:t>
            </a:r>
          </a:p>
          <a:p>
            <a:pPr>
              <a:buFontTx/>
              <a:buNone/>
            </a:pPr>
            <a:r>
              <a:rPr lang="en-US" sz="2000" dirty="0" smtClean="0"/>
              <a:t>   solved using the SIMPLEX algorithm.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652513" y="2701413"/>
          <a:ext cx="280987" cy="312737"/>
        </p:xfrm>
        <a:graphic>
          <a:graphicData uri="http://schemas.openxmlformats.org/presentationml/2006/ole">
            <p:oleObj spid="_x0000_s20482" name="Equation" r:id="rId4" imgW="164814" imgH="177492" progId="Equation.DSMT4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66462" y="2631375"/>
          <a:ext cx="265113" cy="357188"/>
        </p:xfrm>
        <a:graphic>
          <a:graphicData uri="http://schemas.openxmlformats.org/presentationml/2006/ole">
            <p:oleObj spid="_x0000_s20483" name="Equation" r:id="rId5" imgW="164880" imgH="215640" progId="Equation.DSMT4">
              <p:embed/>
            </p:oleObj>
          </a:graphicData>
        </a:graphic>
      </p:graphicFrame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861950"/>
            <a:ext cx="27432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19150" y="3479800"/>
          <a:ext cx="7170738" cy="977900"/>
        </p:xfrm>
        <a:graphic>
          <a:graphicData uri="http://schemas.openxmlformats.org/presentationml/2006/ole">
            <p:oleObj spid="_x0000_s20484" name="Equation" r:id="rId7" imgW="4267080" imgH="583920" progId="Equation.DSMT4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410200" y="4331525"/>
          <a:ext cx="1581150" cy="1504950"/>
        </p:xfrm>
        <a:graphic>
          <a:graphicData uri="http://schemas.openxmlformats.org/presentationml/2006/ole">
            <p:oleObj spid="_x0000_s20485" name="Equation" r:id="rId8" imgW="774364" imgH="736280" progId="Equation.DSMT4">
              <p:embed/>
            </p:oleObj>
          </a:graphicData>
        </a:graphic>
      </p:graphicFrame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5334000" y="4331525"/>
            <a:ext cx="1905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Modeling Chemical Equilibrium:</a:t>
            </a:r>
            <a:br>
              <a:rPr lang="en-US" sz="2800" dirty="0" smtClean="0"/>
            </a:br>
            <a:r>
              <a:rPr lang="en-US" sz="2800" dirty="0" smtClean="0"/>
              <a:t>Minimization of the Gibbs Function</a:t>
            </a:r>
            <a:endParaRPr lang="en-US" sz="2800" dirty="0"/>
          </a:p>
        </p:txBody>
      </p:sp>
    </p:spTree>
    <p:controls>
      <p:control spid="1026" name="FOfficeDoc1" r:id="rId2" imgW="6860773" imgH="4285714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61" name="Picture 3" descr="Excel Cl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68770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Service Oriented Architectural Model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Benefits of Web Services</a:t>
            </a:r>
            <a:endParaRPr lang="en-US" sz="2800" dirty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2213" y="1493837"/>
            <a:ext cx="4141787" cy="4525963"/>
          </a:xfrm>
        </p:spPr>
      </p:pic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6934200" y="65532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Ref: Sun Microsystems</a:t>
            </a: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533400" y="1536442"/>
            <a:ext cx="480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Platform and architecture neutrality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W3C standards for accessibility (WSDL)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W3C standards for discovery (UDDI, </a:t>
            </a:r>
            <a:r>
              <a:rPr lang="en-US" sz="2000" dirty="0" err="1">
                <a:latin typeface="Lucida Sans Unicode" pitchFamily="34" charset="0"/>
              </a:rPr>
              <a:t>ebXML</a:t>
            </a:r>
            <a:r>
              <a:rPr lang="en-US" sz="2000" dirty="0">
                <a:latin typeface="Lucida Sans Unicode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Can use HTTP for transport – usually passes through firewalls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Easy to call in all modern programming languages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Easy to develop and deploy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Supported by grid technologies (Condor, Globus)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Lucida Sans Unicode" pitchFamily="34" charset="0"/>
              </a:rPr>
              <a:t> Can be invoked from within many commercial applications (Excel, MATLAB)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1800" dirty="0" smtClean="0"/>
              <a:t>Excel interface to our chemical equilibrium Web Service</a:t>
            </a:r>
          </a:p>
          <a:p>
            <a:r>
              <a:rPr lang="en-US" sz="1800" dirty="0" smtClean="0"/>
              <a:t>Microsoft Excel Chemical Equilibrium Spreadsheet downloadable via </a:t>
            </a:r>
            <a:r>
              <a:rPr lang="en-US" sz="1800" dirty="0" smtClean="0">
                <a:solidFill>
                  <a:srgbClr val="0070C0"/>
                </a:solidFill>
              </a:rPr>
              <a:t>http://cheqs.sdsu.edu/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Equilibrium Web Service Example: </a:t>
            </a:r>
            <a:br>
              <a:rPr lang="en-US" sz="2800" dirty="0" smtClean="0"/>
            </a:br>
            <a:r>
              <a:rPr lang="en-US" sz="2800" i="1" dirty="0" smtClean="0"/>
              <a:t>Using Microsoft Excel </a:t>
            </a:r>
            <a:endParaRPr lang="en-US" sz="2800" i="1" dirty="0"/>
          </a:p>
        </p:txBody>
      </p:sp>
      <p:pic>
        <p:nvPicPr>
          <p:cNvPr id="55300" name="Picture 2" descr="Excel Haber Process Screencap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820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Excel Haber Process with Monatomic Species Screencapture"/>
          <p:cNvPicPr>
            <a:picLocks noChangeAspect="1" noChangeArrowheads="1"/>
          </p:cNvPicPr>
          <p:nvPr/>
        </p:nvPicPr>
        <p:blipFill>
          <a:blip r:embed="rId4" cstate="print"/>
          <a:srcRect l="56310" b="555"/>
          <a:stretch>
            <a:fillRect/>
          </a:stretch>
        </p:blipFill>
        <p:spPr bwMode="auto">
          <a:xfrm>
            <a:off x="5791200" y="4800600"/>
            <a:ext cx="28892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57200" y="4876800"/>
            <a:ext cx="4648200" cy="990600"/>
          </a:xfrm>
          <a:prstGeom prst="wedgeRectCallout">
            <a:avLst>
              <a:gd name="adj1" fmla="val 90009"/>
              <a:gd name="adj2" fmla="val 913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Using the Excel interface to solve a </a:t>
            </a:r>
            <a:r>
              <a:rPr lang="en-US" sz="1600" i="1" dirty="0">
                <a:solidFill>
                  <a:schemeClr val="tx1"/>
                </a:solidFill>
              </a:rPr>
              <a:t>what-if </a:t>
            </a:r>
            <a:r>
              <a:rPr lang="en-US" sz="1600" dirty="0">
                <a:solidFill>
                  <a:schemeClr val="tx1"/>
                </a:solidFill>
              </a:rPr>
              <a:t>question: is monatomic hydrogen and nitrogen present in the product mixture?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MATLAB interface to our chemical equilibrium Web Service</a:t>
            </a:r>
          </a:p>
          <a:p>
            <a:r>
              <a:rPr lang="en-US" sz="2400" dirty="0" smtClean="0"/>
              <a:t>Toolbox of M-Files is currently under development and will be available for downloading from </a:t>
            </a:r>
            <a:r>
              <a:rPr lang="en-US" sz="2400" dirty="0" smtClean="0">
                <a:solidFill>
                  <a:srgbClr val="0066FF"/>
                </a:solidFill>
              </a:rPr>
              <a:t>http://cheqs.sdsu.edu/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Equilibrium Web Service Example: </a:t>
            </a:r>
            <a:br>
              <a:rPr lang="en-US" sz="2800" dirty="0" smtClean="0"/>
            </a:br>
            <a:r>
              <a:rPr lang="en-US" sz="2800" i="1" dirty="0" smtClean="0"/>
              <a:t>Using MATLAB</a:t>
            </a:r>
            <a:endParaRPr lang="en-US" sz="2800" i="1" dirty="0"/>
          </a:p>
        </p:txBody>
      </p:sp>
      <p:pic>
        <p:nvPicPr>
          <p:cNvPr id="5632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24200"/>
            <a:ext cx="3848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/>
          <p:nvPr/>
        </p:nvSpPr>
        <p:spPr>
          <a:xfrm>
            <a:off x="914400" y="4267200"/>
            <a:ext cx="3276600" cy="1371600"/>
          </a:xfrm>
          <a:prstGeom prst="wedgeRectCallout">
            <a:avLst>
              <a:gd name="adj1" fmla="val 71526"/>
              <a:gd name="adj2" fmla="val 334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Equilibrium mole fractions of hydrogen, ammonia, and nitrogen.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" descr="Octane_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093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3525" y="304800"/>
            <a:ext cx="7391400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Emissions Analysis </a:t>
            </a:r>
            <a:r>
              <a:rPr lang="en-US" sz="2800" dirty="0" smtClean="0"/>
              <a:t>Plot </a:t>
            </a:r>
            <a:r>
              <a:rPr lang="en-US" sz="2800" dirty="0" smtClean="0"/>
              <a:t>Generated Via T</a:t>
            </a:r>
            <a:r>
              <a:rPr lang="en-US" sz="2800" dirty="0" smtClean="0"/>
              <a:t>he Equilibrium and thermochemical Data CI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100262"/>
          </a:xfrm>
        </p:spPr>
        <p:txBody>
          <a:bodyPr/>
          <a:lstStyle/>
          <a:p>
            <a:r>
              <a:rPr lang="en-US" sz="1800" smtClean="0"/>
              <a:t>To demonstrate how existing tools can be coupled with our thermochemical data and equilibrium Web Services, we extended the capabilities of </a:t>
            </a:r>
            <a:r>
              <a:rPr lang="en-US" sz="1800" i="1" smtClean="0"/>
              <a:t>Flame3D</a:t>
            </a:r>
            <a:r>
              <a:rPr lang="en-US" sz="1800" smtClean="0"/>
              <a:t>, an object-oriented implementation of the Semi-Implicit Method for Pressure-Linked Equations (“SIMPLE”) algorithm of Patankar and Spalding, to be able to compute the equilibrium distribution of every control volume after a steady-state temperature field has been computed.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Coupling Equilibrium and Thermochemical Data Web Services with CFD</a:t>
            </a:r>
            <a:endParaRPr lang="en-US" sz="2800" dirty="0"/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65541" name="Picture 1" descr="Flame3D 1024 Cells Tempera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66314"/>
            <a:ext cx="4267200" cy="311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538538"/>
            <a:ext cx="4038600" cy="24812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dirty="0">
                <a:latin typeface="+mn-lt"/>
                <a:cs typeface="+mn-cs"/>
              </a:rPr>
              <a:t>Temperature profile of a steady-state (“slug”) flow of carbon dioxide over a semi-infinite flat plate at 6000K.  Ambient temperature is configured at 300K.  Computational domain consists of 1024 control volumes.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66862"/>
          </a:xfrm>
        </p:spPr>
        <p:txBody>
          <a:bodyPr/>
          <a:lstStyle/>
          <a:p>
            <a:r>
              <a:rPr lang="en-US" sz="1800" dirty="0" smtClean="0"/>
              <a:t>Concentration and thermal boundary layers of a steady-state (“slug”) flow. Theta is dimensionless temperature and the yellow line is the thermal boundary layer with distance                     </a:t>
            </a:r>
            <a:r>
              <a:rPr lang="en-US" sz="1800" dirty="0" smtClean="0"/>
              <a:t>        at </a:t>
            </a:r>
            <a:r>
              <a:rPr lang="en-US" sz="1800" dirty="0" smtClean="0"/>
              <a:t>the right wall.  Units on the x- and y-axis are in mm.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Coupling Equilibrium and Thermochemical Data Web Services with CFD</a:t>
            </a:r>
            <a:endParaRPr lang="en-US" sz="2800" i="1" dirty="0"/>
          </a:p>
        </p:txBody>
      </p:sp>
      <p:pic>
        <p:nvPicPr>
          <p:cNvPr id="25608" name="Picture 2" descr="sl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1" y="2362200"/>
            <a:ext cx="489913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Content Placeholder 1"/>
          <p:cNvSpPr txBox="1">
            <a:spLocks/>
          </p:cNvSpPr>
          <p:nvPr/>
        </p:nvSpPr>
        <p:spPr bwMode="auto">
          <a:xfrm>
            <a:off x="457200" y="2928938"/>
            <a:ext cx="320040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US">
                <a:latin typeface="Lucida Sans Unicode" pitchFamily="34" charset="0"/>
              </a:rPr>
              <a:t>Theta is dimensionless temperature given by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>
                <a:latin typeface="Lucida Sans Unicode" pitchFamily="34" charset="0"/>
              </a:rPr>
              <a:t>    where               and  </a:t>
            </a:r>
          </a:p>
        </p:txBody>
      </p:sp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914400" y="3581400"/>
          <a:ext cx="1295400" cy="728663"/>
        </p:xfrm>
        <a:graphic>
          <a:graphicData uri="http://schemas.openxmlformats.org/presentationml/2006/ole">
            <p:oleObj spid="_x0000_s105474" name="Equation" r:id="rId5" imgW="761669" imgH="431613" progId="Equation.DSMT4">
              <p:embed/>
            </p:oleObj>
          </a:graphicData>
        </a:graphic>
      </p:graphicFrame>
      <p:sp>
        <p:nvSpPr>
          <p:cNvPr id="256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1600200" y="4518025"/>
          <a:ext cx="1058863" cy="347663"/>
        </p:xfrm>
        <a:graphic>
          <a:graphicData uri="http://schemas.openxmlformats.org/presentationml/2006/ole">
            <p:oleObj spid="_x0000_s105475" name="Equation" r:id="rId6" imgW="698500" imgH="228600" progId="Equation.DSMT4">
              <p:embed/>
            </p:oleObj>
          </a:graphicData>
        </a:graphic>
      </p:graphicFrame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914400" y="4800600"/>
          <a:ext cx="1143000" cy="338138"/>
        </p:xfrm>
        <a:graphic>
          <a:graphicData uri="http://schemas.openxmlformats.org/presentationml/2006/ole">
            <p:oleObj spid="_x0000_s105476" name="Equation" r:id="rId7" imgW="774364" imgH="228501" progId="Equation.DSMT4">
              <p:embed/>
            </p:oleObj>
          </a:graphicData>
        </a:graphic>
      </p:graphicFrame>
      <p:sp>
        <p:nvSpPr>
          <p:cNvPr id="256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5605" name="Object 9"/>
          <p:cNvGraphicFramePr>
            <a:graphicFrameLocks noChangeAspect="1"/>
          </p:cNvGraphicFramePr>
          <p:nvPr/>
        </p:nvGraphicFramePr>
        <p:xfrm>
          <a:off x="1635825" y="2076388"/>
          <a:ext cx="1524000" cy="325437"/>
        </p:xfrm>
        <a:graphic>
          <a:graphicData uri="http://schemas.openxmlformats.org/presentationml/2006/ole">
            <p:oleObj spid="_x0000_s105477" name="Equation" r:id="rId8" imgW="1066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Integration with Thermodynamic RIAs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337" y="1447800"/>
            <a:ext cx="6418263" cy="449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447800"/>
            <a:ext cx="228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Example combustion chamber RIA developed by research our group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Integrates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 thermochemical property Web Services and chemical equilibrium Web 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Services with 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an Adobe Flash GUI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275" y="1066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http://thermo.sdsu.edu/rias/CHEQSRias/web/CombustionChamber.html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cs typeface="Arial" pitchFamily="34" charset="0"/>
              </a:rPr>
              <a:t>Integration with Thermodynamic RIAs cont.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447800"/>
            <a:ext cx="2286000" cy="441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/>
              <a:t>Equilibrium distribution and computed heat transfer shown in a separate window.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900" dirty="0" smtClean="0">
                <a:cs typeface="Arial" pitchFamily="34" charset="0"/>
              </a:rPr>
              <a:t>Results are presented numerically and graphically.</a:t>
            </a: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1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65409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6200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Simulating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and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smtClean="0"/>
              <a:t>Combustion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8000"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Mechanism consists of 23 reactions</a:t>
            </a:r>
          </a:p>
          <a:p>
            <a:pPr marL="365125" lvl="0" indent="-255588">
              <a:lnSpc>
                <a:spcPct val="9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of 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reacti</a:t>
            </a: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</a:t>
            </a:r>
            <a:r>
              <a:rPr lang="en-US" sz="2400" dirty="0" smtClean="0">
                <a:latin typeface="+mn-lt"/>
                <a:cs typeface="+mn-cs"/>
              </a:rPr>
              <a:t> and Arrhenius equation parameters obtained from the UC Berkeley GRI-</a:t>
            </a:r>
            <a:r>
              <a:rPr lang="en-US" sz="2400" dirty="0" err="1" smtClean="0">
                <a:latin typeface="+mn-lt"/>
                <a:cs typeface="+mn-cs"/>
              </a:rPr>
              <a:t>Mech</a:t>
            </a:r>
            <a:r>
              <a:rPr lang="en-US" sz="2400" dirty="0" smtClean="0">
                <a:latin typeface="+mn-lt"/>
                <a:cs typeface="+mn-cs"/>
              </a:rPr>
              <a:t> kinetics database </a:t>
            </a:r>
          </a:p>
          <a:p>
            <a:pPr marL="365125" lvl="0" indent="-255588">
              <a:lnSpc>
                <a:spcPct val="9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6FF"/>
                </a:solidFill>
              </a:rPr>
              <a:t>http://www.me.berkeley.edu/gri_mech/</a:t>
            </a:r>
          </a:p>
          <a:p>
            <a:pPr marL="365125" lvl="0" indent="-255588">
              <a:lnSpc>
                <a:spcPct val="90000"/>
              </a:lnSpc>
              <a:spcBef>
                <a:spcPts val="400"/>
              </a:spcBef>
              <a:buSzPct val="68000"/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  <a:latin typeface="+mn-lt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8000"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SzPct val="68000"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012974" y="304799"/>
          <a:ext cx="3978625" cy="5715001"/>
        </p:xfrm>
        <a:graphic>
          <a:graphicData uri="http://schemas.openxmlformats.org/presentationml/2006/ole">
            <p:oleObj spid="_x0000_s106498" name="Equation" r:id="rId4" imgW="3695400" imgH="5308560" progId="Equation.DSMT4">
              <p:embed/>
            </p:oleObj>
          </a:graphicData>
        </a:graphic>
      </p:graphicFrame>
      <p:pic>
        <p:nvPicPr>
          <p:cNvPr id="173059" name="Picture 3" descr="http://www.me.berkeley.edu/gri_mech/images/logo_sr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276600"/>
            <a:ext cx="1295400" cy="42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xample Lagrange Multipliers Plot 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514350"/>
            <a:ext cx="5105400" cy="3829050"/>
          </a:xfrm>
          <a:prstGeom prst="rect">
            <a:avLst/>
          </a:prstGeom>
        </p:spPr>
      </p:pic>
      <p:pic>
        <p:nvPicPr>
          <p:cNvPr id="19" name="Picture 18" descr="Example Lagrange Multipliers Plot 2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267449"/>
            <a:ext cx="3429000" cy="2571750"/>
          </a:xfrm>
          <a:prstGeom prst="rect">
            <a:avLst/>
          </a:prstGeom>
        </p:spPr>
      </p:pic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895600" y="2209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89456" name="Object 16"/>
          <p:cNvGraphicFramePr>
            <a:graphicFrameLocks noChangeAspect="1"/>
          </p:cNvGraphicFramePr>
          <p:nvPr/>
        </p:nvGraphicFramePr>
        <p:xfrm>
          <a:off x="3211513" y="3048000"/>
          <a:ext cx="1355725" cy="414338"/>
        </p:xfrm>
        <a:graphic>
          <a:graphicData uri="http://schemas.openxmlformats.org/presentationml/2006/ole">
            <p:oleObj spid="_x0000_s2050" name="Equation" r:id="rId6" imgW="749160" imgH="228600" progId="Equation.DSMT4">
              <p:embed/>
            </p:oleObj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/>
        </p:nvGraphicFramePr>
        <p:xfrm>
          <a:off x="323850" y="4438650"/>
          <a:ext cx="4476750" cy="438150"/>
        </p:xfrm>
        <a:graphic>
          <a:graphicData uri="http://schemas.openxmlformats.org/presentationml/2006/ole">
            <p:oleObj spid="_x0000_s2051" name="Equation" r:id="rId7" imgW="2476440" imgH="241200" progId="Equation.DSMT4">
              <p:embed/>
            </p:oleObj>
          </a:graphicData>
        </a:graphic>
      </p:graphicFrame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144" y="304800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Constrained Optimization using the Method of Lagrange Multipliers </a:t>
            </a:r>
            <a:endParaRPr lang="en-US" sz="2800" dirty="0"/>
          </a:p>
        </p:txBody>
      </p:sp>
      <p:graphicFrame>
        <p:nvGraphicFramePr>
          <p:cNvPr id="307208" name="Object 22"/>
          <p:cNvGraphicFramePr>
            <a:graphicFrameLocks noChangeAspect="1"/>
          </p:cNvGraphicFramePr>
          <p:nvPr/>
        </p:nvGraphicFramePr>
        <p:xfrm>
          <a:off x="304800" y="1447800"/>
          <a:ext cx="4153464" cy="762000"/>
        </p:xfrm>
        <a:graphic>
          <a:graphicData uri="http://schemas.openxmlformats.org/presentationml/2006/ole">
            <p:oleObj spid="_x0000_s2052" name="Equation" r:id="rId8" imgW="1942920" imgH="355320" progId="Equation.DSMT4">
              <p:embed/>
            </p:oleObj>
          </a:graphicData>
        </a:graphic>
      </p:graphicFrame>
      <p:graphicFrame>
        <p:nvGraphicFramePr>
          <p:cNvPr id="307209" name="Object 22"/>
          <p:cNvGraphicFramePr>
            <a:graphicFrameLocks noChangeAspect="1"/>
          </p:cNvGraphicFramePr>
          <p:nvPr/>
        </p:nvGraphicFramePr>
        <p:xfrm>
          <a:off x="304800" y="2209800"/>
          <a:ext cx="2870200" cy="1058863"/>
        </p:xfrm>
        <a:graphic>
          <a:graphicData uri="http://schemas.openxmlformats.org/presentationml/2006/ole">
            <p:oleObj spid="_x0000_s2053" name="Equation" r:id="rId9" imgW="1587240" imgH="583920" progId="Equation.DSMT4">
              <p:embed/>
            </p:oleObj>
          </a:graphicData>
        </a:graphic>
      </p:graphicFrame>
      <p:graphicFrame>
        <p:nvGraphicFramePr>
          <p:cNvPr id="307210" name="Object 22"/>
          <p:cNvGraphicFramePr>
            <a:graphicFrameLocks noChangeAspect="1"/>
          </p:cNvGraphicFramePr>
          <p:nvPr/>
        </p:nvGraphicFramePr>
        <p:xfrm>
          <a:off x="328612" y="3438525"/>
          <a:ext cx="3100388" cy="828675"/>
        </p:xfrm>
        <a:graphic>
          <a:graphicData uri="http://schemas.openxmlformats.org/presentationml/2006/ole">
            <p:oleObj spid="_x0000_s2054" name="Equation" r:id="rId10" imgW="1714320" imgH="457200" progId="Equation.DSMT4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4800600" y="4724400"/>
            <a:ext cx="1219200" cy="609600"/>
          </a:xfrm>
          <a:prstGeom prst="straightConnector1">
            <a:avLst/>
          </a:prstGeom>
          <a:ln w="254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82000" y="6096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29600" cy="4717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MATLAB Example</a:t>
            </a:r>
            <a:endParaRPr lang="en-US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quilibrium 9term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8696" b="1316"/>
          <a:stretch>
            <a:fillRect/>
          </a:stretch>
        </p:blipFill>
        <p:spPr>
          <a:xfrm>
            <a:off x="4191000" y="1143000"/>
            <a:ext cx="4800600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Kinetic v. Equilibrium Comparison</a:t>
            </a:r>
            <a:endParaRPr lang="en-US" sz="2800" dirty="0"/>
          </a:p>
        </p:txBody>
      </p:sp>
      <p:pic>
        <p:nvPicPr>
          <p:cNvPr id="6" name="Picture 5" descr="9term.tif"/>
          <p:cNvPicPr>
            <a:picLocks noChangeAspect="1"/>
          </p:cNvPicPr>
          <p:nvPr/>
        </p:nvPicPr>
        <p:blipFill>
          <a:blip r:embed="rId4" cstate="print"/>
          <a:srcRect l="7807" r="7948"/>
          <a:stretch>
            <a:fillRect/>
          </a:stretch>
        </p:blipFill>
        <p:spPr>
          <a:xfrm>
            <a:off x="304800" y="1143000"/>
            <a:ext cx="40386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724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Concentrations derived from Gibbs function minimization at each temperature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t</a:t>
            </a:r>
            <a:r>
              <a:rPr lang="en-US" dirty="0" smtClean="0"/>
              <a:t> at time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Concentrations derived from numerical integration of rate equations.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“Equilibrium Time” </a:t>
            </a:r>
            <a:r>
              <a:rPr lang="en-US" sz="2800" dirty="0" smtClean="0"/>
              <a:t>of a Reaction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138"/>
            <a:ext cx="3352800" cy="4525962"/>
          </a:xfrm>
        </p:spPr>
        <p:txBody>
          <a:bodyPr/>
          <a:lstStyle/>
          <a:p>
            <a:r>
              <a:rPr lang="en-US" sz="1600" dirty="0" smtClean="0"/>
              <a:t>We can define the equilibrium time or </a:t>
            </a:r>
            <a:r>
              <a:rPr lang="en-US" sz="1600" i="1" dirty="0" smtClean="0"/>
              <a:t>p-time</a:t>
            </a:r>
            <a:r>
              <a:rPr lang="en-US" sz="1600" dirty="0" smtClean="0"/>
              <a:t> of the reaction,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</a:t>
            </a:r>
          </a:p>
          <a:p>
            <a:pPr>
              <a:buNone/>
            </a:pPr>
            <a:r>
              <a:rPr lang="en-US" sz="1600" dirty="0" smtClean="0"/>
              <a:t>	where </a:t>
            </a:r>
            <a:r>
              <a:rPr lang="en-US" sz="1600" i="1" dirty="0" smtClean="0"/>
              <a:t>NG</a:t>
            </a:r>
            <a:r>
              <a:rPr lang="en-US" sz="1600" dirty="0" smtClean="0"/>
              <a:t> is the number of gaseous species in the system.</a:t>
            </a:r>
          </a:p>
          <a:p>
            <a:r>
              <a:rPr lang="en-US" sz="1600" dirty="0" smtClean="0"/>
              <a:t>The p-time gives the time for a reaction to approximately reach an equilibrium state.</a:t>
            </a:r>
          </a:p>
          <a:p>
            <a:endParaRPr lang="en-US" sz="1600" dirty="0" smtClean="0"/>
          </a:p>
        </p:txBody>
      </p:sp>
      <p:pic>
        <p:nvPicPr>
          <p:cNvPr id="9" name="Picture 8" descr="p plot.tif"/>
          <p:cNvPicPr>
            <a:picLocks noChangeAspect="1"/>
          </p:cNvPicPr>
          <p:nvPr/>
        </p:nvPicPr>
        <p:blipFill>
          <a:blip r:embed="rId4" cstate="print"/>
          <a:srcRect l="8333" t="3220" r="8333" b="5619"/>
          <a:stretch>
            <a:fillRect/>
          </a:stretch>
        </p:blipFill>
        <p:spPr>
          <a:xfrm>
            <a:off x="3962400" y="1447800"/>
            <a:ext cx="4812632" cy="3657600"/>
          </a:xfrm>
          <a:prstGeom prst="rect">
            <a:avLst/>
          </a:prstGeom>
        </p:spPr>
      </p:pic>
      <p:graphicFrame>
        <p:nvGraphicFramePr>
          <p:cNvPr id="637954" name="Object 2"/>
          <p:cNvGraphicFramePr>
            <a:graphicFrameLocks noChangeAspect="1"/>
          </p:cNvGraphicFramePr>
          <p:nvPr/>
        </p:nvGraphicFramePr>
        <p:xfrm>
          <a:off x="152400" y="2362200"/>
          <a:ext cx="3739663" cy="838200"/>
        </p:xfrm>
        <a:graphic>
          <a:graphicData uri="http://schemas.openxmlformats.org/presentationml/2006/ole">
            <p:oleObj spid="_x0000_s107522" name="Equation" r:id="rId5" imgW="2209680" imgH="49500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5295900" y="51435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7957" name="Object 5"/>
          <p:cNvGraphicFramePr>
            <a:graphicFrameLocks noChangeAspect="1"/>
          </p:cNvGraphicFramePr>
          <p:nvPr/>
        </p:nvGraphicFramePr>
        <p:xfrm>
          <a:off x="4462463" y="5307013"/>
          <a:ext cx="2070100" cy="484187"/>
        </p:xfrm>
        <a:graphic>
          <a:graphicData uri="http://schemas.openxmlformats.org/presentationml/2006/ole">
            <p:oleObj spid="_x0000_s107523" name="Equation" r:id="rId6" imgW="97776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Some Concluding </a:t>
            </a:r>
            <a:r>
              <a:rPr lang="en-US" sz="2800" dirty="0" smtClean="0"/>
              <a:t>Remarks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Current trend in software development is to make use of distributed software components hosted on remote systems accessible through the Internet.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/>
              <a:t>Thermophysical</a:t>
            </a:r>
            <a:r>
              <a:rPr lang="en-US" dirty="0" smtClean="0"/>
              <a:t> software applications can make use of these distributed components by calling Web Services in client code.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Web Services provides the developer a modern alternative to storing, in software, coefficients of polynomials that represent thermodynamic functions.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We developed an infrastructure of Web Services that allows a user to upload a manually constructed and geometrically optimized molecule which is then submitted to our publically accessible GAMESS cluster to compute the energy Hessian and vibrational frequencies.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Thermochemical data produced by GAMESS is automatically extracted, fit using a nonlinear least-squares regression, and the coefficients of the fit NASA 9-term polynomial are stored in a relational database.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Users can then retrieve thermodynamic properties of their uploaded species though our publically accessible Web Service infrastructure.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Data retrieved using this Web Service infrastructure can be used to compare </a:t>
            </a:r>
            <a:r>
              <a:rPr lang="en-US" i="1" dirty="0" err="1" smtClean="0"/>
              <a:t>ab</a:t>
            </a:r>
            <a:r>
              <a:rPr lang="en-US" i="1" dirty="0" smtClean="0"/>
              <a:t> initio</a:t>
            </a:r>
            <a:r>
              <a:rPr lang="en-US" dirty="0" smtClean="0"/>
              <a:t> and semi empirical derived properties against existing thermochemical databases.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Paolini, C. P., Jain, H. B., and Bhattacharjee, S., Integration of Thermodynamic Properties from Different Databases with Data Derived from DFT and Ab-Initio Methods, and their Delivery through Web Services, Seventeenth Symposium on Thermophysical Properties, June 21–26, </a:t>
            </a:r>
            <a:r>
              <a:rPr lang="en-US" sz="1800" b="1" dirty="0" smtClean="0"/>
              <a:t>2009</a:t>
            </a:r>
            <a:r>
              <a:rPr lang="en-US" sz="1800" dirty="0" smtClean="0"/>
              <a:t>, Boulder, CO, paper #513.</a:t>
            </a:r>
          </a:p>
          <a:p>
            <a:r>
              <a:rPr lang="en-US" sz="1800" dirty="0" smtClean="0"/>
              <a:t>Bhattacharjee, S. and Paolini, C. P., The Chemical Thermodynamic Module of The Expert System for Thermodynamics (“TEST”) Web Application, 2009 ASEE Annual Conference &amp; Exposition, June 14–17, </a:t>
            </a:r>
            <a:r>
              <a:rPr lang="en-US" sz="1800" b="1" dirty="0" smtClean="0"/>
              <a:t>2009</a:t>
            </a:r>
            <a:r>
              <a:rPr lang="en-US" sz="1800" dirty="0" smtClean="0"/>
              <a:t>, Austin, TX.</a:t>
            </a:r>
          </a:p>
          <a:p>
            <a:r>
              <a:rPr lang="en-US" sz="1800" dirty="0" smtClean="0"/>
              <a:t>Paolini, C. P. and Bhattacharjee, S., A Web Service Infrastructure for Distributed Chemical Equilibrium Computation, Proceedings of the 6th International Conference on Computational Heat and Mass Transfer (ICCHMT), May 18–21, </a:t>
            </a:r>
            <a:r>
              <a:rPr lang="en-US" sz="1800" b="1" dirty="0" smtClean="0"/>
              <a:t>2009</a:t>
            </a:r>
            <a:r>
              <a:rPr lang="en-US" sz="1800" dirty="0" smtClean="0"/>
              <a:t>, Guangzhou, China, p. 413-418.</a:t>
            </a:r>
          </a:p>
          <a:p>
            <a:r>
              <a:rPr lang="en-US" sz="1800" dirty="0" smtClean="0"/>
              <a:t>Bhattacharjee, S. and Paolini, C. P., Property Evaluation in The Expert System for Thermodynamics ("TEST") Web Application, </a:t>
            </a:r>
            <a:r>
              <a:rPr lang="en-US" sz="1800" i="1" dirty="0" smtClean="0"/>
              <a:t>Journal of Computer Coupling of Phase Diagrams and Thermochemistry - CALPHAD</a:t>
            </a:r>
            <a:r>
              <a:rPr lang="en-US" sz="1800" dirty="0" smtClean="0"/>
              <a:t> (</a:t>
            </a:r>
            <a:r>
              <a:rPr lang="en-US" sz="1800" b="1" dirty="0" smtClean="0"/>
              <a:t>2008</a:t>
            </a:r>
            <a:r>
              <a:rPr lang="en-US" sz="1800" dirty="0" smtClean="0"/>
              <a:t>), doi:10.1016/j.calphad.2008.10.008.</a:t>
            </a:r>
          </a:p>
          <a:p>
            <a:r>
              <a:rPr lang="en-US" sz="1800" dirty="0" smtClean="0"/>
              <a:t>Paolini, C. P. and Bhattacharjee, S., An Object-Oriented Online Tool for Solving Generalized Chemical Equilibrium Problems, </a:t>
            </a:r>
            <a:r>
              <a:rPr lang="en-US" sz="1800" i="1" dirty="0" smtClean="0"/>
              <a:t>Proceedings of the 2008 ASME International Mechanical Engineering Congress and Exposition IMECE08</a:t>
            </a:r>
            <a:r>
              <a:rPr lang="en-US" sz="1800" dirty="0" smtClean="0"/>
              <a:t>, October 31 – November 6, </a:t>
            </a:r>
            <a:r>
              <a:rPr lang="en-US" sz="1800" b="1" dirty="0" smtClean="0"/>
              <a:t>2008</a:t>
            </a:r>
            <a:r>
              <a:rPr lang="en-US" sz="1800" dirty="0" smtClean="0"/>
              <a:t>, Boston, Massachusetts, USA.</a:t>
            </a:r>
          </a:p>
          <a:p>
            <a:r>
              <a:rPr lang="en-US" sz="1800" dirty="0" smtClean="0"/>
              <a:t>Paolini, C. P. and Bhattacharjee, S., A Web Service Infrastructure for Thermochemical Data, </a:t>
            </a:r>
            <a:r>
              <a:rPr lang="en-US" sz="1800" i="1" dirty="0" smtClean="0"/>
              <a:t>J. Chem. Inf. Model.</a:t>
            </a:r>
            <a:r>
              <a:rPr lang="en-US" sz="1800" dirty="0" smtClean="0"/>
              <a:t> </a:t>
            </a:r>
            <a:r>
              <a:rPr lang="en-US" sz="1800" b="1" dirty="0" smtClean="0"/>
              <a:t>2008</a:t>
            </a:r>
            <a:r>
              <a:rPr lang="en-US" sz="1800" dirty="0" smtClean="0"/>
              <a:t>; 48(7); 1511-1523.</a:t>
            </a:r>
          </a:p>
          <a:p>
            <a:pPr marL="365760" indent="-256032" fontAlgn="auto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/>
              <a:t>Recent Publications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END</a:t>
            </a:r>
          </a:p>
          <a:p>
            <a:pPr algn="ctr">
              <a:buNone/>
            </a:pPr>
            <a:r>
              <a:rPr lang="en-US" sz="9600" dirty="0" smtClean="0"/>
              <a:t>SLIDE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Example: Dissociation of </a:t>
            </a:r>
            <a:r>
              <a:rPr lang="en-US" sz="2800" dirty="0" smtClean="0"/>
              <a:t>Oxygen in the Gas Phase </a:t>
            </a:r>
            <a:endParaRPr lang="en-US" sz="2800" dirty="0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4267199" cy="29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8227" name="Object 17"/>
          <p:cNvGraphicFramePr>
            <a:graphicFrameLocks noChangeAspect="1"/>
          </p:cNvGraphicFramePr>
          <p:nvPr>
            <p:ph idx="1"/>
          </p:nvPr>
        </p:nvGraphicFramePr>
        <p:xfrm>
          <a:off x="4953000" y="1524000"/>
          <a:ext cx="3886201" cy="716872"/>
        </p:xfrm>
        <a:graphic>
          <a:graphicData uri="http://schemas.openxmlformats.org/presentationml/2006/ole">
            <p:oleObj spid="_x0000_s3074" name="Equation" r:id="rId5" imgW="1307880" imgH="241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220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3700K, P = 1 atm</a:t>
            </a:r>
            <a:endParaRPr lang="en-US" dirty="0"/>
          </a:p>
        </p:txBody>
      </p:sp>
      <p:pic>
        <p:nvPicPr>
          <p:cNvPr id="6" name="Picture 5" descr="O2 Dissociation Step Pl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743201"/>
            <a:ext cx="5181600" cy="33275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0" y="3048000"/>
            <a:ext cx="609600" cy="4572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2133600" y="3276600"/>
            <a:ext cx="1219200" cy="230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510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Equilibrium</a:t>
            </a:r>
          </a:p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423378" y="3124200"/>
            <a:ext cx="53622" cy="76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286000" y="3200400"/>
            <a:ext cx="4114800" cy="1905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1181100" y="4000500"/>
            <a:ext cx="1752600" cy="457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1981200" y="4724400"/>
            <a:ext cx="54864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Lucida Sans Unicode" pitchFamily="34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Sum of the number of moles of each species in the mixture each multiplied by its partial molar Gibbs function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Chemical potential of the j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species</a:t>
            </a:r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Gibbs Free Energy of a Mixture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Lucida Sans Unicode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463" y="2362200"/>
          <a:ext cx="5427662" cy="1035050"/>
        </p:xfrm>
        <a:graphic>
          <a:graphicData uri="http://schemas.openxmlformats.org/presentationml/2006/ole">
            <p:oleObj spid="_x0000_s4098" name="Equation" r:id="rId4" imgW="2336760" imgH="44424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086600" y="1981200"/>
          <a:ext cx="381000" cy="533400"/>
        </p:xfrm>
        <a:graphic>
          <a:graphicData uri="http://schemas.openxmlformats.org/presentationml/2006/ole">
            <p:oleObj spid="_x0000_s4099" name="Equation" r:id="rId5" imgW="177646" imgH="241091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0" y="3276600"/>
          <a:ext cx="6096000" cy="1100138"/>
        </p:xfrm>
        <a:graphic>
          <a:graphicData uri="http://schemas.openxmlformats.org/presentationml/2006/ole">
            <p:oleObj spid="_x0000_s4100" name="Equation" r:id="rId6" imgW="4381200" imgH="78732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346325" y="4800600"/>
          <a:ext cx="4598988" cy="1038225"/>
        </p:xfrm>
        <a:graphic>
          <a:graphicData uri="http://schemas.openxmlformats.org/presentationml/2006/ole">
            <p:oleObj spid="_x0000_s4101" name="Equation" r:id="rId7" imgW="2527200" imgH="57132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600" y="4038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ideal gas mixture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4648200"/>
            <a:ext cx="533400" cy="381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/>
              <a:t>Mixture Modeled as a Set of Ideal Gases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At high temperatures and low pressures, gaseous species can be modeled as ideal gases </a:t>
            </a:r>
            <a:r>
              <a:rPr lang="en-US" sz="2400" dirty="0" smtClean="0"/>
              <a:t>where</a:t>
            </a:r>
            <a:endParaRPr lang="en-US" sz="2400" dirty="0" smtClean="0"/>
          </a:p>
          <a:p>
            <a:r>
              <a:rPr lang="en-US" sz="2400" dirty="0" smtClean="0"/>
              <a:t>Chemical potential of the </a:t>
            </a:r>
            <a:r>
              <a:rPr lang="en-US" sz="2400" dirty="0" err="1" smtClean="0"/>
              <a:t>j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ideal gas is given by the Gibbs free energy of gas </a:t>
            </a:r>
            <a:r>
              <a:rPr lang="en-US" sz="2400" i="1" dirty="0" smtClean="0"/>
              <a:t>j</a:t>
            </a:r>
            <a:r>
              <a:rPr lang="en-US" sz="2400" dirty="0" smtClean="0"/>
              <a:t>, </a:t>
            </a: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325" y="2013559"/>
            <a:ext cx="1600200" cy="44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2800" y="2790700"/>
          <a:ext cx="380999" cy="502022"/>
        </p:xfrm>
        <a:graphic>
          <a:graphicData uri="http://schemas.openxmlformats.org/presentationml/2006/ole">
            <p:oleObj spid="_x0000_s5122" name="Equation" r:id="rId5" imgW="177646" imgH="241091" progId="Equation.DSMT4">
              <p:embed/>
            </p:oleObj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86000" y="3227125"/>
          <a:ext cx="4800600" cy="2854325"/>
        </p:xfrm>
        <a:graphic>
          <a:graphicData uri="http://schemas.openxmlformats.org/presentationml/2006/ole">
            <p:oleObj spid="_x0000_s5123" name="Equation" r:id="rId6" imgW="2565400" imgH="1524000" progId="Equation.DSMT4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881312" y="5179749"/>
            <a:ext cx="4114800" cy="87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28600" y="3684325"/>
            <a:ext cx="2362200" cy="1600200"/>
          </a:xfrm>
          <a:prstGeom prst="wedgeRectCallout">
            <a:avLst>
              <a:gd name="adj1" fmla="val 59284"/>
              <a:gd name="adj2" fmla="val 5359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000" dirty="0">
              <a:latin typeface="Lucida Sans Unicode" pitchFamily="34" charset="0"/>
            </a:endParaRPr>
          </a:p>
          <a:p>
            <a:endParaRPr lang="en-US" sz="2000" dirty="0">
              <a:latin typeface="Lucida Sans Unicode" pitchFamily="34" charset="0"/>
            </a:endParaRPr>
          </a:p>
          <a:p>
            <a:r>
              <a:rPr lang="en-US" dirty="0">
                <a:latin typeface="Lucida Sans Unicode" pitchFamily="34" charset="0"/>
              </a:rPr>
              <a:t>computed using Thermochemical Data Web </a:t>
            </a:r>
            <a:r>
              <a:rPr lang="en-US" dirty="0" smtClean="0">
                <a:latin typeface="Lucida Sans Unicode" pitchFamily="34" charset="0"/>
              </a:rPr>
              <a:t>Services*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06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3684325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5334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*Paolini, C. P. and Bhattacharjee, S., A Web Service Infrastructure  for Thermochemical Data, </a:t>
            </a:r>
            <a:r>
              <a:rPr lang="en-US" sz="1200" i="1" dirty="0" smtClean="0"/>
              <a:t>J. Chem. Inf. Model.</a:t>
            </a:r>
            <a:r>
              <a:rPr lang="en-US" sz="1200" b="1" dirty="0" smtClean="0"/>
              <a:t>2008</a:t>
            </a:r>
            <a:r>
              <a:rPr lang="en-US" sz="1200" dirty="0" smtClean="0"/>
              <a:t>; 48(7); 1511-1523.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4638"/>
            <a:ext cx="776605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err="1"/>
              <a:t>dG</a:t>
            </a:r>
            <a:r>
              <a:rPr lang="en-US" sz="2800" dirty="0"/>
              <a:t> in Terms of “</a:t>
            </a:r>
            <a:r>
              <a:rPr lang="en-US" sz="2800" dirty="0" err="1"/>
              <a:t>Knowns</a:t>
            </a:r>
            <a:r>
              <a:rPr lang="en-US" sz="2800" dirty="0"/>
              <a:t>” and “Unknowns” 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err="1" smtClean="0"/>
              <a:t>Knowns</a:t>
            </a:r>
            <a:r>
              <a:rPr lang="en-US" sz="2400" dirty="0" smtClean="0"/>
              <a:t>” </a:t>
            </a:r>
            <a:r>
              <a:rPr lang="en-US" sz="2400" dirty="0" smtClean="0"/>
              <a:t>calculated at runtime </a:t>
            </a:r>
            <a:r>
              <a:rPr lang="en-US" sz="2400" dirty="0" smtClean="0"/>
              <a:t>via </a:t>
            </a:r>
            <a:r>
              <a:rPr lang="en-US" sz="2400" b="1" dirty="0" smtClean="0"/>
              <a:t>Thermochemical </a:t>
            </a:r>
            <a:r>
              <a:rPr lang="en-US" sz="2400" b="1" dirty="0" smtClean="0"/>
              <a:t>Web </a:t>
            </a:r>
            <a:r>
              <a:rPr lang="en-US" sz="2400" b="1" dirty="0" smtClean="0"/>
              <a:t>Service Cyberinfrastructure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Rewrite the transcendental term as a function of the unknown molar quantities: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68538" y="2157350"/>
          <a:ext cx="4606925" cy="844550"/>
        </p:xfrm>
        <a:graphic>
          <a:graphicData uri="http://schemas.openxmlformats.org/presentationml/2006/ole">
            <p:oleObj spid="_x0000_s6146" name="Equation" r:id="rId4" imgW="1663560" imgH="304560" progId="Equation.DSMT4">
              <p:embed/>
            </p:oleObj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81063" y="3733800"/>
          <a:ext cx="7272337" cy="966788"/>
        </p:xfrm>
        <a:graphic>
          <a:graphicData uri="http://schemas.openxmlformats.org/presentationml/2006/ole">
            <p:oleObj spid="_x0000_s6147" name="Equation" r:id="rId5" imgW="5079960" imgH="67284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057400" y="4386263"/>
          <a:ext cx="4343400" cy="947737"/>
        </p:xfrm>
        <a:graphic>
          <a:graphicData uri="http://schemas.openxmlformats.org/presentationml/2006/ole">
            <p:oleObj spid="_x0000_s6148" name="Equation" r:id="rId6" imgW="2311200" imgH="507960" progId="Equation.DSMT4">
              <p:embed/>
            </p:oleObj>
          </a:graphicData>
        </a:graphic>
      </p:graphicFrame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9600" y="5105400"/>
          <a:ext cx="8001000" cy="1055688"/>
        </p:xfrm>
        <a:graphic>
          <a:graphicData uri="http://schemas.openxmlformats.org/presentationml/2006/ole">
            <p:oleObj spid="_x0000_s6149" name="Equation" r:id="rId7" imgW="460980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3443</Words>
  <Application>Microsoft Office PowerPoint</Application>
  <PresentationFormat>On-screen Show (4:3)</PresentationFormat>
  <Paragraphs>530</Paragraphs>
  <Slides>55</Slides>
  <Notes>55</Notes>
  <HiddenSlides>7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MathType 6.0 Equation</vt:lpstr>
      <vt:lpstr>Cyberinfrastructure for Thermochemical Computation</vt:lpstr>
      <vt:lpstr>Acknowledgement</vt:lpstr>
      <vt:lpstr>Discussion Topics</vt:lpstr>
      <vt:lpstr>Modeling Chemical Equilibrium: Minimization of the Gibbs Function</vt:lpstr>
      <vt:lpstr>Constrained Optimization using the Method of Lagrange Multipliers </vt:lpstr>
      <vt:lpstr>Example: Dissociation of Oxygen in the Gas Phase </vt:lpstr>
      <vt:lpstr>Gibbs Free Energy of a Mixture</vt:lpstr>
      <vt:lpstr>Mixture Modeled as a Set of Ideal Gases</vt:lpstr>
      <vt:lpstr>dG in Terms of “Knowns” and “Unknowns” </vt:lpstr>
      <vt:lpstr>Computing Thermodynamic Properties</vt:lpstr>
      <vt:lpstr>Sources of Thermodynamic Data</vt:lpstr>
      <vt:lpstr>Example NASA Database Record</vt:lpstr>
      <vt:lpstr>Statistical Mechanics</vt:lpstr>
      <vt:lpstr>Incorporating New Thermochemical Data</vt:lpstr>
      <vt:lpstr>Data Visualization and Comparison</vt:lpstr>
      <vt:lpstr>Example Application: Virtual Bomb Calorimetry</vt:lpstr>
      <vt:lpstr>Generating Thermochemical Data for C7H6O2</vt:lpstr>
      <vt:lpstr>Generating NASA Coefficients for C7H6O2</vt:lpstr>
      <vt:lpstr>Generating Showmate Coefficients for C7H6O2</vt:lpstr>
      <vt:lpstr>Accessing Properties through Web Services </vt:lpstr>
      <vt:lpstr>Thermochemical Web Service URL Syntax </vt:lpstr>
      <vt:lpstr>Additional Web Service Example</vt:lpstr>
      <vt:lpstr>Currently Supported Fuels</vt:lpstr>
      <vt:lpstr>Accuracy of our DFT Derived Data for C7H6O2</vt:lpstr>
      <vt:lpstr>How about Heat Capacity?</vt:lpstr>
      <vt:lpstr>Nonlinear Constrained Minimization</vt:lpstr>
      <vt:lpstr>The “Method of  Element Potentials”</vt:lpstr>
      <vt:lpstr>m Equations in a Multipliers and m Njs</vt:lpstr>
      <vt:lpstr>Interpretation of the Lagrange Multiplier λi</vt:lpstr>
      <vt:lpstr>Newton-Raphson Iterative Descent Method </vt:lpstr>
      <vt:lpstr>Resulting Rank                 “Block” System</vt:lpstr>
      <vt:lpstr>Reduction to a Rank           “Dense” System</vt:lpstr>
      <vt:lpstr>The Method of Element Potentials:  Existence and Uniqueness</vt:lpstr>
      <vt:lpstr>The Method of Element Potentials: Condensates</vt:lpstr>
      <vt:lpstr>The Method of Element Potentials:  Augmented Matrix with Condensed Species </vt:lpstr>
      <vt:lpstr>The Method of Element Potentials:  Species Updates</vt:lpstr>
      <vt:lpstr>The Method of Element Potentials:  Under-relaxation</vt:lpstr>
      <vt:lpstr>The Method of Element Potentials: Convergence Criteria</vt:lpstr>
      <vt:lpstr>The Method of Element Potentials: Initialization Strategy</vt:lpstr>
      <vt:lpstr>Service Oriented Architectural Model</vt:lpstr>
      <vt:lpstr>Benefits of Web Services</vt:lpstr>
      <vt:lpstr>Equilibrium Web Service Example:  Using Microsoft Excel </vt:lpstr>
      <vt:lpstr>Equilibrium Web Service Example:  Using MATLAB</vt:lpstr>
      <vt:lpstr>Emissions Analysis Plot Generated Via The Equilibrium and thermochemical Data CI</vt:lpstr>
      <vt:lpstr>Coupling Equilibrium and Thermochemical Data Web Services with CFD</vt:lpstr>
      <vt:lpstr>Coupling Equilibrium and Thermochemical Data Web Services with CFD</vt:lpstr>
      <vt:lpstr>Integration with Thermodynamic RIAs</vt:lpstr>
      <vt:lpstr>Integration with Thermodynamic RIAs cont.</vt:lpstr>
      <vt:lpstr>Simulating H2 and O2 Combustion</vt:lpstr>
      <vt:lpstr>MATLAB Example</vt:lpstr>
      <vt:lpstr>Kinetic v. Equilibrium Comparison</vt:lpstr>
      <vt:lpstr>“Equilibrium Time” of a Reaction</vt:lpstr>
      <vt:lpstr>Some Concluding Remarks</vt:lpstr>
      <vt:lpstr>Recent Publications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Cyberinfrastructure for Thermochemical Computation</dc:title>
  <dc:creator>Fujitsu</dc:creator>
  <cp:lastModifiedBy>Christopher Paolini</cp:lastModifiedBy>
  <cp:revision>34</cp:revision>
  <dcterms:created xsi:type="dcterms:W3CDTF">2009-06-29T04:07:26Z</dcterms:created>
  <dcterms:modified xsi:type="dcterms:W3CDTF">2009-06-30T22:15:00Z</dcterms:modified>
</cp:coreProperties>
</file>